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</p:sldMasterIdLst>
  <p:notesMasterIdLst>
    <p:notesMasterId r:id="rId70"/>
  </p:notesMasterIdLst>
  <p:sldIdLst>
    <p:sldId id="4191" r:id="rId6"/>
    <p:sldId id="4286" r:id="rId7"/>
    <p:sldId id="4295" r:id="rId8"/>
    <p:sldId id="4325" r:id="rId9"/>
    <p:sldId id="4297" r:id="rId10"/>
    <p:sldId id="4334" r:id="rId11"/>
    <p:sldId id="4336" r:id="rId12"/>
    <p:sldId id="4335" r:id="rId13"/>
    <p:sldId id="4331" r:id="rId14"/>
    <p:sldId id="4333" r:id="rId15"/>
    <p:sldId id="4328" r:id="rId16"/>
    <p:sldId id="4361" r:id="rId17"/>
    <p:sldId id="4337" r:id="rId18"/>
    <p:sldId id="4362" r:id="rId19"/>
    <p:sldId id="4367" r:id="rId20"/>
    <p:sldId id="4365" r:id="rId21"/>
    <p:sldId id="4368" r:id="rId22"/>
    <p:sldId id="4369" r:id="rId23"/>
    <p:sldId id="4370" r:id="rId24"/>
    <p:sldId id="4371" r:id="rId25"/>
    <p:sldId id="4372" r:id="rId26"/>
    <p:sldId id="4373" r:id="rId27"/>
    <p:sldId id="4383" r:id="rId28"/>
    <p:sldId id="4384" r:id="rId29"/>
    <p:sldId id="4385" r:id="rId30"/>
    <p:sldId id="4374" r:id="rId31"/>
    <p:sldId id="4375" r:id="rId32"/>
    <p:sldId id="4376" r:id="rId33"/>
    <p:sldId id="4377" r:id="rId34"/>
    <p:sldId id="4378" r:id="rId35"/>
    <p:sldId id="4379" r:id="rId36"/>
    <p:sldId id="4380" r:id="rId37"/>
    <p:sldId id="4381" r:id="rId38"/>
    <p:sldId id="4382" r:id="rId39"/>
    <p:sldId id="4386" r:id="rId40"/>
    <p:sldId id="4387" r:id="rId41"/>
    <p:sldId id="4388" r:id="rId42"/>
    <p:sldId id="4389" r:id="rId43"/>
    <p:sldId id="4390" r:id="rId44"/>
    <p:sldId id="4391" r:id="rId45"/>
    <p:sldId id="4392" r:id="rId46"/>
    <p:sldId id="4393" r:id="rId47"/>
    <p:sldId id="4394" r:id="rId48"/>
    <p:sldId id="4395" r:id="rId49"/>
    <p:sldId id="4396" r:id="rId50"/>
    <p:sldId id="4400" r:id="rId51"/>
    <p:sldId id="4401" r:id="rId52"/>
    <p:sldId id="4397" r:id="rId53"/>
    <p:sldId id="4398" r:id="rId54"/>
    <p:sldId id="4399" r:id="rId55"/>
    <p:sldId id="4402" r:id="rId56"/>
    <p:sldId id="4403" r:id="rId57"/>
    <p:sldId id="4404" r:id="rId58"/>
    <p:sldId id="4405" r:id="rId59"/>
    <p:sldId id="4406" r:id="rId60"/>
    <p:sldId id="4348" r:id="rId61"/>
    <p:sldId id="4352" r:id="rId62"/>
    <p:sldId id="4358" r:id="rId63"/>
    <p:sldId id="4359" r:id="rId64"/>
    <p:sldId id="4360" r:id="rId65"/>
    <p:sldId id="4366" r:id="rId66"/>
    <p:sldId id="4356" r:id="rId67"/>
    <p:sldId id="262" r:id="rId68"/>
    <p:sldId id="4357" r:id="rId69"/>
  </p:sldIdLst>
  <p:sldSz cx="12192000" cy="6858000"/>
  <p:notesSz cx="7315200" cy="9601200"/>
  <p:embeddedFontLst>
    <p:embeddedFont>
      <p:font typeface="Montserrat" pitchFamily="2" charset="0"/>
      <p:regular r:id="rId71"/>
      <p:bold r:id="rId72"/>
      <p:italic r:id="rId73"/>
      <p:boldItalic r:id="rId74"/>
    </p:embeddedFont>
    <p:embeddedFont>
      <p:font typeface="Montserrat Light" pitchFamily="2" charset="0"/>
      <p:regular r:id="rId75"/>
      <p:italic r:id="rId76"/>
    </p:embeddedFont>
    <p:embeddedFont>
      <p:font typeface="Montserrat Medium" pitchFamily="2" charset="0"/>
      <p:regular r:id="rId77"/>
      <p:italic r:id="rId78"/>
    </p:embeddedFont>
    <p:embeddedFont>
      <p:font typeface="Montserrat SemiBold" pitchFamily="2" charset="0"/>
      <p:bold r:id="rId79"/>
      <p:boldItalic r:id="rId80"/>
    </p:embeddedFont>
    <p:embeddedFont>
      <p:font typeface="Tungsten Book" pitchFamily="50" charset="0"/>
      <p:regular r:id="rId81"/>
    </p:embeddedFont>
    <p:embeddedFont>
      <p:font typeface="Tungsten Medium" pitchFamily="50" charset="0"/>
      <p:regular r:id="rId8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397241-C45C-6F87-2EB3-11A303723112}" name="Britt Avery" initials="" userId="S::bavery@teamdenovo.com::d55af475-9c94-40ee-8dba-f40547948fa3" providerId="AD"/>
  <p188:author id="{BE0C738F-6D8E-5A18-919E-39163210FC6E}" name="Ali Nolan" initials="AN" userId="S::anolan@brayarch.com::400afff7-c396-4cad-8d20-bb55cefbf5ae" providerId="AD"/>
  <p188:author id="{D9EF9198-A1E5-7DE8-C7C2-175CFDB133B9}" name="Catherine Duda" initials="CD" userId="S::cduda@brayarch.com::e93b8189-345a-4d24-85bd-c8dd6b3bfac1" providerId="AD"/>
  <p188:author id="{79E06EF6-FBF6-E1F0-A3BF-9184CCFBA04C}" name="Patrick Davis" initials="PD" userId="S::pdavis@teamdenovo.com::b21f4875-ac50-422d-83fb-e9455e32195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042"/>
    <a:srgbClr val="005C74"/>
    <a:srgbClr val="D44728"/>
    <a:srgbClr val="FF8080"/>
    <a:srgbClr val="C7DB42"/>
    <a:srgbClr val="005E77"/>
    <a:srgbClr val="005971"/>
    <a:srgbClr val="005A71"/>
    <a:srgbClr val="F0F1F1"/>
    <a:srgbClr val="3D39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8228" autoAdjust="0"/>
  </p:normalViewPr>
  <p:slideViewPr>
    <p:cSldViewPr snapToGrid="0">
      <p:cViewPr varScale="1">
        <p:scale>
          <a:sx n="84" d="100"/>
          <a:sy n="84" d="100"/>
        </p:scale>
        <p:origin x="5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7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6.fntdata"/><Relationship Id="rId7" Type="http://schemas.openxmlformats.org/officeDocument/2006/relationships/slide" Target="slides/slide2.xml"/><Relationship Id="rId71" Type="http://schemas.openxmlformats.org/officeDocument/2006/relationships/font" Target="fonts/font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microsoft.com/office/2018/10/relationships/authors" Target="authors.xml"/><Relationship Id="rId61" Type="http://schemas.openxmlformats.org/officeDocument/2006/relationships/slide" Target="slides/slide56.xml"/><Relationship Id="rId8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8560F65-39A8-40AC-8A3F-B28B818CCCB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A63983C-E548-4CD2-BC41-AD69B048D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18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04A27-7ED9-41A3-A843-8D192AB8FE0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38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Exterior doors (main entry vestibule)</a:t>
            </a:r>
          </a:p>
          <a:p>
            <a:pPr marL="171450" indent="-171450">
              <a:buFontTx/>
              <a:buChar char="-"/>
            </a:pPr>
            <a:r>
              <a:rPr lang="en-US" dirty="0"/>
              <a:t>“how do we take care of what we have”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3983C-E548-4CD2-BC41-AD69B048D6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6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15ad86633c_0_25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315ad86633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485E0-D1D6-1D78-BDDD-EE310148D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37378-DB5C-B8EF-3DB1-E003B9F7C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070A9-DC68-7C97-56F2-3A31B6684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11F8-488D-494A-BF2D-BA4D121D9F5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91D05-A75C-BA5A-957C-3A73924A9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BE8B3-3778-5D30-5237-D0286C24B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217A9-BE2B-4AA4-B71A-A2D27A5ED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5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0B140-97D9-61D3-AF5B-66345E863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871051-B8CA-3FC5-73F6-67778B610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2B031-2D04-D735-DC72-6907051CD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11F8-488D-494A-BF2D-BA4D121D9F5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9995A-6163-AC01-92AB-5D46C041C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E5EE8-A2D2-60C5-8A9F-8CCEA928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217A9-BE2B-4AA4-B71A-A2D27A5ED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4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79E733-5A74-496A-8246-1DABA532A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FB4F6-4B6A-2C48-88C7-C4BC9C16D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83D72-5394-76AA-CEDF-526994627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11F8-488D-494A-BF2D-BA4D121D9F5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F3980-9280-9591-AD03-3000F94F4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0EC54-ACA3-C988-D7E5-F0AC5E91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217A9-BE2B-4AA4-B71A-A2D27A5ED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31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811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838200" y="156255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8801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991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801434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681159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586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067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27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27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5849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Montserrat" charset="0"/>
                <a:ea typeface="Montserrat" charset="0"/>
                <a:cs typeface="Montserra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5360" y="2505075"/>
            <a:ext cx="5022215" cy="30368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Montserrat" charset="0"/>
                <a:ea typeface="Montserrat" charset="0"/>
                <a:cs typeface="Montserra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3744" y="2505075"/>
            <a:ext cx="5021644" cy="30368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9182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6328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506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287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7AB8-3862-23F4-E79A-6851CDD6B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4BF54-1FF5-CA9B-8689-0C9660A79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7E172-6E47-9856-A269-0238A1C84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11F8-488D-494A-BF2D-BA4D121D9F5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5E99C-BFB6-09D2-48AA-281D21C2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84F0B-25D8-F831-CCE4-CF55853AD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217A9-BE2B-4AA4-B71A-A2D27A5ED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15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823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44C28-3ACB-0525-D892-C7F95B3F7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F5879-2AC3-5A46-AE6E-D3FCFA42C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15249-EB1E-003A-3020-5C9094AA1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11F8-488D-494A-BF2D-BA4D121D9F5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006A8-4848-6FB7-F371-60664128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E3C2D-6CA3-A82C-84AE-39E65258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217A9-BE2B-4AA4-B71A-A2D27A5ED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91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E14E6-2483-A756-D662-D5FBBC94A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66141-EA43-B9AF-1875-793D191973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B8E31-45FA-BEDE-1628-ED9421CB8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C2539-37EC-1A2C-E73F-4760DAA75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11F8-488D-494A-BF2D-BA4D121D9F5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C26E3-FD0B-D984-4B1A-7C33242B1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3BCD6-8793-D147-3A6D-911EA76C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217A9-BE2B-4AA4-B71A-A2D27A5ED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60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7C836-1E32-6D96-5D3B-A4F9C835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4EEFB-89D9-F91C-93AA-CCC50FF12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85BEC-7FD3-83E3-6EF0-056150AB3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DD98C7-66A2-3694-DACC-FCF35474F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22D400-3947-543D-807D-939739A502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E0B65E-9183-2C41-1758-EB1AE1F1E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11F8-488D-494A-BF2D-BA4D121D9F5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9F567E-6A72-20E8-1560-A0723DD35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48866F-D422-9E12-2AFB-83B0E44A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217A9-BE2B-4AA4-B71A-A2D27A5ED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71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3364A-8D71-068E-9844-6EF51FA2B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E7DB49-8088-950C-0CC0-A4064C1A4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11F8-488D-494A-BF2D-BA4D121D9F5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2C6DE4-EEB2-1A75-7F70-3A5C5A323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3BF49-9D93-88D5-2EF6-FC40C8640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217A9-BE2B-4AA4-B71A-A2D27A5ED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37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197154-A338-4B08-A159-90E4C1967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11F8-488D-494A-BF2D-BA4D121D9F5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85A5B5-555F-1D5F-9C95-9864170E4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97A89-C99E-975F-CD88-0D2A2358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217A9-BE2B-4AA4-B71A-A2D27A5ED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73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AF3F7-E56A-83B1-F36C-387E508E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9D538-2940-DA1B-0693-461E71A49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59AB1-E0B7-533D-BB15-7A1F5F124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BEBA1-C857-5328-8404-81A2D85F9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11F8-488D-494A-BF2D-BA4D121D9F5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1DC5C-E640-40B3-98ED-8C3F5DB7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E3C2D-F959-DA24-BDBB-8462FBD7B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217A9-BE2B-4AA4-B71A-A2D27A5ED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2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1CD9E-84E7-E39D-656F-2BD1AEE8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E0651C-6B85-05A9-6EBE-EF79E4B68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D08ADB-0590-4239-B23E-1A4D9B437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0F4F7-D206-CA0A-5D22-890F6856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711F8-488D-494A-BF2D-BA4D121D9F5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F5CFD-B738-514E-0384-51B40154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4E202-205E-8A25-DC2C-4F160085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217A9-BE2B-4AA4-B71A-A2D27A5ED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8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481169-4724-583D-5E68-1B7558ED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7CB92-5D98-66C3-C4E0-CF9D13D71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14C9-287E-6064-5599-EDF331627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711F8-488D-494A-BF2D-BA4D121D9F5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E6D89-1FD0-A9CB-7E4F-199E03914C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202AA-43E5-026B-5AA5-7AF38E9B3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217A9-BE2B-4AA4-B71A-A2D27A5ED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3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77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22CD27-3737-C115-919A-5F327F0D60EA}"/>
              </a:ext>
            </a:extLst>
          </p:cNvPr>
          <p:cNvSpPr/>
          <p:nvPr userDrawn="1"/>
        </p:nvSpPr>
        <p:spPr>
          <a:xfrm>
            <a:off x="0" y="6019137"/>
            <a:ext cx="12192000" cy="838863"/>
          </a:xfrm>
          <a:prstGeom prst="rect">
            <a:avLst/>
          </a:prstGeom>
          <a:solidFill>
            <a:srgbClr val="F0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14727"/>
              </a:solidFill>
            </a:endParaRPr>
          </a:p>
        </p:txBody>
      </p:sp>
      <p:pic>
        <p:nvPicPr>
          <p:cNvPr id="7" name="Picture 6" descr="A black background with orange and blue text&#10;&#10;Description automatically generated">
            <a:extLst>
              <a:ext uri="{FF2B5EF4-FFF2-40B4-BE49-F238E27FC236}">
                <a16:creationId xmlns:a16="http://schemas.microsoft.com/office/drawing/2014/main" id="{E3028694-EFFF-263F-A675-2BD932C28B7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11" y="6146358"/>
            <a:ext cx="1821650" cy="607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4790B-C3C0-B46B-D5E6-C06F4F75650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222966" y="6019137"/>
            <a:ext cx="844344" cy="83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3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rgbClr val="D14626"/>
          </a:solidFill>
          <a:latin typeface="Tungsten Medium" charset="0"/>
          <a:ea typeface="Tungsten Medium" charset="0"/>
          <a:cs typeface="Tungsten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>
          <a:solidFill>
            <a:srgbClr val="00586E"/>
          </a:solidFill>
          <a:latin typeface="Montserrat Light" charset="0"/>
          <a:ea typeface="Montserrat Light" charset="0"/>
          <a:cs typeface="Montserrat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rgbClr val="00586E"/>
          </a:solidFill>
          <a:latin typeface="Montserrat Light" charset="0"/>
          <a:ea typeface="Montserrat Light" charset="0"/>
          <a:cs typeface="Montserrat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00586E"/>
          </a:solidFill>
          <a:latin typeface="Montserrat Light" charset="0"/>
          <a:ea typeface="Montserrat Light" charset="0"/>
          <a:cs typeface="Montserrat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rgbClr val="00586E"/>
          </a:solidFill>
          <a:latin typeface="Montserrat Light" charset="0"/>
          <a:ea typeface="Montserrat Light" charset="0"/>
          <a:cs typeface="Montserrat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rgbClr val="00586E"/>
          </a:solidFill>
          <a:latin typeface="Montserrat Light" charset="0"/>
          <a:ea typeface="Montserrat Light" charset="0"/>
          <a:cs typeface="Montserrat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6C83F1-BF72-201D-56FA-2A71235B2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82065"/>
            <a:ext cx="12647596" cy="77400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D8BB79E-4CBA-C420-5316-6EBDD882A5B2}"/>
              </a:ext>
            </a:extLst>
          </p:cNvPr>
          <p:cNvSpPr/>
          <p:nvPr/>
        </p:nvSpPr>
        <p:spPr>
          <a:xfrm>
            <a:off x="0" y="0"/>
            <a:ext cx="12192000" cy="687841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background with orange and blue text&#10;&#10;Description automatically generated">
            <a:extLst>
              <a:ext uri="{FF2B5EF4-FFF2-40B4-BE49-F238E27FC236}">
                <a16:creationId xmlns:a16="http://schemas.microsoft.com/office/drawing/2014/main" id="{C86B5F22-B358-8F70-A51E-509A01FF1F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t="5819" r="19134" b="13155"/>
          <a:stretch/>
        </p:blipFill>
        <p:spPr>
          <a:xfrm>
            <a:off x="117696" y="5768446"/>
            <a:ext cx="2122097" cy="918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6797BC-99C1-3BC0-E284-1A1F79A3B8D5}"/>
              </a:ext>
            </a:extLst>
          </p:cNvPr>
          <p:cNvSpPr txBox="1"/>
          <p:nvPr/>
        </p:nvSpPr>
        <p:spPr>
          <a:xfrm>
            <a:off x="4908429" y="3033914"/>
            <a:ext cx="5844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ontserrat Medium" pitchFamily="2" charset="0"/>
                <a:ea typeface="DIN2014-Demi" panose="020B0604020202020204" pitchFamily="34" charset="0"/>
              </a:rPr>
              <a:t>Planning for Success</a:t>
            </a:r>
          </a:p>
          <a:p>
            <a:r>
              <a:rPr lang="en-US" sz="2000" dirty="0">
                <a:latin typeface="Montserrat Medium" pitchFamily="2" charset="0"/>
                <a:ea typeface="DIN2014-Demi" panose="020B0604020202020204" pitchFamily="34" charset="0"/>
              </a:rPr>
              <a:t>March 12</a:t>
            </a:r>
            <a:r>
              <a:rPr lang="en-US" sz="2000" baseline="30000" dirty="0">
                <a:latin typeface="Montserrat Medium" pitchFamily="2" charset="0"/>
                <a:ea typeface="DIN2014-Demi" panose="020B0604020202020204" pitchFamily="34" charset="0"/>
              </a:rPr>
              <a:t>th</a:t>
            </a:r>
            <a:r>
              <a:rPr lang="en-US" sz="2000" dirty="0">
                <a:latin typeface="Montserrat Medium" pitchFamily="2" charset="0"/>
                <a:ea typeface="DIN2014-Demi" panose="020B0604020202020204" pitchFamily="34" charset="0"/>
              </a:rPr>
              <a:t>, 2025</a:t>
            </a:r>
            <a:endParaRPr lang="en-US" sz="2000" dirty="0">
              <a:latin typeface="Montserrat Medium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2781B-9069-B538-788C-55CE015BFC05}"/>
              </a:ext>
            </a:extLst>
          </p:cNvPr>
          <p:cNvSpPr txBox="1"/>
          <p:nvPr/>
        </p:nvSpPr>
        <p:spPr>
          <a:xfrm>
            <a:off x="4908429" y="2070342"/>
            <a:ext cx="6802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Montserrat" pitchFamily="2" charset="0"/>
                <a:ea typeface="Inter" panose="02000503000000020004" pitchFamily="2" charset="0"/>
              </a:rPr>
              <a:t>Central Decatur CSD</a:t>
            </a:r>
          </a:p>
        </p:txBody>
      </p:sp>
    </p:spTree>
    <p:extLst>
      <p:ext uri="{BB962C8B-B14F-4D97-AF65-F5344CB8AC3E}">
        <p14:creationId xmlns:p14="http://schemas.microsoft.com/office/powerpoint/2010/main" val="2022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335B2-53F8-D9BE-40E9-E75474E33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278884-8F73-2755-8E3C-D4AFEA6F5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35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8E6F4-71F7-C8A7-87A9-A3D57CC45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33DD9-868D-1DF6-5574-6AF0F6E31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66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A865F-18F0-8CE6-DEA5-06B6E2BF5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35AD0-8335-165A-5957-AFCE6F666651}"/>
              </a:ext>
            </a:extLst>
          </p:cNvPr>
          <p:cNvSpPr txBox="1">
            <a:spLocks/>
          </p:cNvSpPr>
          <p:nvPr/>
        </p:nvSpPr>
        <p:spPr>
          <a:xfrm>
            <a:off x="644237" y="1588168"/>
            <a:ext cx="6497707" cy="43463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Montserrat Medium" pitchFamily="2" charset="0"/>
              </a:rPr>
              <a:t>FCI Score: 0.19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Aging interior finishes throughout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Several original exterior doors incl. main entry vestibule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Ongoing settling &amp; heaving at south/southeast corner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Several mechanical system components beyond life expectancy: (10) heat pumps, heat exchanger, heat pump loop pumps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dirty="0">
              <a:solidFill>
                <a:srgbClr val="075970"/>
              </a:solidFill>
              <a:latin typeface="Montserrat" pitchFamily="2" charset="0"/>
            </a:endParaRPr>
          </a:p>
        </p:txBody>
      </p:sp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3DB515CB-5236-802E-D13C-8BE5D3553A23}"/>
              </a:ext>
            </a:extLst>
          </p:cNvPr>
          <p:cNvSpPr txBox="1">
            <a:spLocks/>
          </p:cNvSpPr>
          <p:nvPr/>
        </p:nvSpPr>
        <p:spPr>
          <a:xfrm>
            <a:off x="64423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JR/SR HIGH </a:t>
            </a:r>
            <a:r>
              <a:rPr lang="en-US" dirty="0">
                <a:solidFill>
                  <a:schemeClr val="accent2"/>
                </a:solidFill>
                <a:latin typeface="Tungsten Medium" pitchFamily="50" charset="0"/>
              </a:rPr>
              <a:t>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7B9B24-1271-FEA1-0C29-6915E0DBA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523" y="114883"/>
            <a:ext cx="4497008" cy="5819657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316536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5C5A1-4D66-1EAC-2F55-D63EA20BA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165A9-6EE2-6D80-3AF9-7CD326840741}"/>
              </a:ext>
            </a:extLst>
          </p:cNvPr>
          <p:cNvSpPr txBox="1">
            <a:spLocks/>
          </p:cNvSpPr>
          <p:nvPr/>
        </p:nvSpPr>
        <p:spPr>
          <a:xfrm>
            <a:off x="644237" y="1588169"/>
            <a:ext cx="6497707" cy="42152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Montserrat Medium" pitchFamily="2" charset="0"/>
              </a:rPr>
              <a:t>FCI Score: 0.12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Epoxy flooring &amp; Rolled Carpeting aging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Original playground, wood chips wash away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Heat pumps &amp; ERVs are at the end of their typical life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Fluorescent lighting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dirty="0">
              <a:solidFill>
                <a:srgbClr val="075970"/>
              </a:solidFill>
              <a:latin typeface="Montserrat" pitchFamily="2" charset="0"/>
            </a:endParaRPr>
          </a:p>
        </p:txBody>
      </p:sp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DDA952BD-0396-C6E2-18CC-1553CE9CA126}"/>
              </a:ext>
            </a:extLst>
          </p:cNvPr>
          <p:cNvSpPr txBox="1">
            <a:spLocks/>
          </p:cNvSpPr>
          <p:nvPr/>
        </p:nvSpPr>
        <p:spPr>
          <a:xfrm>
            <a:off x="64423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NORTH ELEMENTARY </a:t>
            </a:r>
            <a:r>
              <a:rPr lang="en-US" dirty="0">
                <a:solidFill>
                  <a:schemeClr val="accent2"/>
                </a:solidFill>
                <a:latin typeface="Tungsten Medium" pitchFamily="50" charset="0"/>
              </a:rPr>
              <a:t>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C2BAD-205B-470F-8ECF-6AC389EBB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718" y="123161"/>
            <a:ext cx="4484440" cy="5803393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53287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91806-681E-6822-2375-9DE34796F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68A89-4952-5D32-8F90-F77D200124F1}"/>
              </a:ext>
            </a:extLst>
          </p:cNvPr>
          <p:cNvSpPr txBox="1">
            <a:spLocks/>
          </p:cNvSpPr>
          <p:nvPr/>
        </p:nvSpPr>
        <p:spPr>
          <a:xfrm>
            <a:off x="644237" y="1588169"/>
            <a:ext cx="6497707" cy="4215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Montserrat Medium" pitchFamily="2" charset="0"/>
              </a:rPr>
              <a:t>FCI Score: 0.24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Some aging interior finishes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South façade brickwork (1982)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Playgrounds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Multiple HVAC systems “fighting” and aging equipment throughout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dirty="0">
              <a:solidFill>
                <a:srgbClr val="075970"/>
              </a:solidFill>
              <a:latin typeface="Montserrat" pitchFamily="2" charset="0"/>
            </a:endParaRPr>
          </a:p>
        </p:txBody>
      </p:sp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CC5758FC-DB64-D1CE-D396-05A4FD229C1C}"/>
              </a:ext>
            </a:extLst>
          </p:cNvPr>
          <p:cNvSpPr txBox="1">
            <a:spLocks/>
          </p:cNvSpPr>
          <p:nvPr/>
        </p:nvSpPr>
        <p:spPr>
          <a:xfrm>
            <a:off x="64423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SOUTH ELEMENTARY </a:t>
            </a:r>
            <a:r>
              <a:rPr lang="en-US" dirty="0">
                <a:solidFill>
                  <a:schemeClr val="accent2"/>
                </a:solidFill>
                <a:latin typeface="Tungsten Medium" pitchFamily="50" charset="0"/>
              </a:rPr>
              <a:t>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7E990-04FB-7D52-9031-78CB3D4B5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214" y="196645"/>
            <a:ext cx="4418036" cy="5717458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13357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C38EE-0131-01E5-144F-343F9B25D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DBD301-3D1B-838F-7BFE-FE450E118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537" y="-174233"/>
            <a:ext cx="8883334" cy="1149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16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5E004-05DE-CEB1-0440-1B365F8E7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8E4922-45A6-118C-D451-FC5F277F2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07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A9C311-08FB-20D5-BE6B-2BC23B457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329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1121564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D92FC-DD33-0A2B-6A0E-C9A94DCE9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25BE5-EE82-F5BF-C666-8DE0913CF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3254597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7E644-0FC7-8EE3-BD57-D0A62A1DF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C02C34-CA98-C98C-D02F-4F430331E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1020898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AF7AD-C0DC-F889-4AA9-AFA977AAE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E812E4-55B8-EDE5-C721-02DC190B2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1434841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99FBD58-30DA-BC47-9B04-38C7E7213522}"/>
              </a:ext>
            </a:extLst>
          </p:cNvPr>
          <p:cNvSpPr txBox="1">
            <a:spLocks/>
          </p:cNvSpPr>
          <p:nvPr/>
        </p:nvSpPr>
        <p:spPr>
          <a:xfrm>
            <a:off x="152111" y="361784"/>
            <a:ext cx="8952132" cy="100642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spc="100" dirty="0">
                <a:solidFill>
                  <a:srgbClr val="D44728"/>
                </a:solidFill>
                <a:latin typeface="Tungsten Medium" pitchFamily="50" charset="0"/>
                <a:ea typeface="DIN 2014 Demi" panose="020B0604020202020204" pitchFamily="34" charset="0"/>
              </a:rPr>
              <a:t>FACILITY PLANNING</a:t>
            </a:r>
            <a:r>
              <a:rPr lang="en-US" sz="5400" spc="100" dirty="0">
                <a:solidFill>
                  <a:srgbClr val="DE351B"/>
                </a:solidFill>
                <a:latin typeface="Tungsten Medium" pitchFamily="50" charset="0"/>
                <a:ea typeface="DIN 2014 Demi" panose="020B0604020202020204" pitchFamily="34" charset="0"/>
              </a:rPr>
              <a:t> </a:t>
            </a:r>
            <a:r>
              <a:rPr lang="en-US" sz="5400" spc="100" dirty="0">
                <a:solidFill>
                  <a:srgbClr val="414042"/>
                </a:solidFill>
                <a:latin typeface="Tungsten Book" pitchFamily="50" charset="0"/>
                <a:ea typeface="DIN 2014 Light" panose="020B0404020202020204" pitchFamily="34" charset="0"/>
              </a:rPr>
              <a:t>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AA94E-BE99-8FC0-CAD6-0640B911C402}"/>
              </a:ext>
            </a:extLst>
          </p:cNvPr>
          <p:cNvSpPr txBox="1"/>
          <p:nvPr/>
        </p:nvSpPr>
        <p:spPr>
          <a:xfrm>
            <a:off x="7990007" y="3979492"/>
            <a:ext cx="2601569" cy="1346888"/>
          </a:xfrm>
          <a:prstGeom prst="rect">
            <a:avLst/>
          </a:prstGeom>
        </p:spPr>
        <p:txBody>
          <a:bodyPr vert="horz" wrap="square" lIns="0" tIns="45720" rIns="0" bIns="45720" rtlCol="0">
            <a:normAutofit/>
          </a:bodyPr>
          <a:lstStyle/>
          <a:p>
            <a:pPr algn="ctr"/>
            <a:r>
              <a:rPr lang="en-US" sz="2000" dirty="0">
                <a:solidFill>
                  <a:srgbClr val="005C74"/>
                </a:solidFill>
                <a:latin typeface="Montserrat SemiBold" panose="00000700000000000000" pitchFamily="2" charset="0"/>
              </a:rPr>
              <a:t>Russ Reiter</a:t>
            </a:r>
          </a:p>
          <a:p>
            <a:pPr algn="ctr">
              <a:spcBef>
                <a:spcPts val="600"/>
              </a:spcBef>
            </a:pPr>
            <a:r>
              <a:rPr lang="en-US" sz="1400" dirty="0">
                <a:latin typeface="Montserrat SemiBold" panose="00000700000000000000" pitchFamily="2" charset="0"/>
              </a:rPr>
              <a:t>K-12 Ambassador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D75C80-93F9-9F13-F32C-88696DF04BFC}"/>
              </a:ext>
            </a:extLst>
          </p:cNvPr>
          <p:cNvSpPr txBox="1"/>
          <p:nvPr/>
        </p:nvSpPr>
        <p:spPr>
          <a:xfrm>
            <a:off x="1681811" y="3983566"/>
            <a:ext cx="2520183" cy="914047"/>
          </a:xfrm>
          <a:prstGeom prst="rect">
            <a:avLst/>
          </a:prstGeom>
        </p:spPr>
        <p:txBody>
          <a:bodyPr vert="horz" wrap="square" lIns="0" tIns="45720" rIns="0" bIns="45720" rtlCol="0">
            <a:normAutofit/>
          </a:bodyPr>
          <a:lstStyle/>
          <a:p>
            <a:pPr algn="ctr"/>
            <a:r>
              <a:rPr lang="en-US" sz="2000" dirty="0">
                <a:solidFill>
                  <a:srgbClr val="005C74"/>
                </a:solidFill>
                <a:latin typeface="Montserrat SemiBold" panose="00000700000000000000" pitchFamily="2" charset="0"/>
                <a:ea typeface="DIN 2014 Light" panose="020B0404020202020204" pitchFamily="34" charset="0"/>
              </a:rPr>
              <a:t>Brian Crawford</a:t>
            </a:r>
          </a:p>
          <a:p>
            <a:pPr algn="ctr">
              <a:spcBef>
                <a:spcPts val="600"/>
              </a:spcBef>
            </a:pPr>
            <a:r>
              <a:rPr lang="en-US" sz="1400" dirty="0">
                <a:latin typeface="Montserrat SemiBold" panose="00000700000000000000" pitchFamily="2" charset="0"/>
              </a:rPr>
              <a:t>Chief Operating Officer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6279E5-FD52-86BF-A4B4-F5E39167106C}"/>
              </a:ext>
            </a:extLst>
          </p:cNvPr>
          <p:cNvCxnSpPr/>
          <p:nvPr/>
        </p:nvCxnSpPr>
        <p:spPr>
          <a:xfrm>
            <a:off x="520262" y="3917288"/>
            <a:ext cx="11151476" cy="1"/>
          </a:xfrm>
          <a:prstGeom prst="line">
            <a:avLst/>
          </a:prstGeom>
          <a:ln w="12700">
            <a:solidFill>
              <a:srgbClr val="3D39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4824697-1F9E-388B-C866-08E336E3AAC9}"/>
              </a:ext>
            </a:extLst>
          </p:cNvPr>
          <p:cNvSpPr/>
          <p:nvPr/>
        </p:nvSpPr>
        <p:spPr>
          <a:xfrm>
            <a:off x="9942897" y="2858703"/>
            <a:ext cx="240632" cy="221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1472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78D3F7-1F59-696D-99EF-D74E49E9C21E}"/>
              </a:ext>
            </a:extLst>
          </p:cNvPr>
          <p:cNvSpPr txBox="1"/>
          <p:nvPr/>
        </p:nvSpPr>
        <p:spPr>
          <a:xfrm>
            <a:off x="4201994" y="3979479"/>
            <a:ext cx="3632589" cy="1346879"/>
          </a:xfrm>
          <a:prstGeom prst="rect">
            <a:avLst/>
          </a:prstGeom>
        </p:spPr>
        <p:txBody>
          <a:bodyPr vert="horz" wrap="square" lIns="0" tIns="45720" rIns="0" bIns="45720" rtlCol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005C74"/>
                </a:solidFill>
                <a:latin typeface="Montserrat SemiBold" panose="00000700000000000000" pitchFamily="2" charset="0"/>
                <a:ea typeface="DIN 2014 Light" panose="020B0404020202020204" pitchFamily="34" charset="0"/>
              </a:rPr>
              <a:t>Connor Wohlenhaus</a:t>
            </a:r>
          </a:p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chemeClr val="tx2"/>
                </a:solidFill>
                <a:latin typeface="Montserrat SemiBold" panose="00000700000000000000" pitchFamily="2" charset="0"/>
              </a:rPr>
              <a:t>Project Developer </a:t>
            </a:r>
          </a:p>
        </p:txBody>
      </p:sp>
      <p:pic>
        <p:nvPicPr>
          <p:cNvPr id="8" name="Picture 7" descr="A person in a suit&#10;&#10;Description automatically generated">
            <a:extLst>
              <a:ext uri="{FF2B5EF4-FFF2-40B4-BE49-F238E27FC236}">
                <a16:creationId xmlns:a16="http://schemas.microsoft.com/office/drawing/2014/main" id="{A2EF9448-63FF-7F5C-BABA-B558513D4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90"/>
          <a:stretch/>
        </p:blipFill>
        <p:spPr>
          <a:xfrm>
            <a:off x="4807995" y="1717349"/>
            <a:ext cx="2602041" cy="2199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992481-63A9-831D-9C6A-70C5F0DCC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786" l="9992" r="89954">
                        <a14:foregroundMark x1="17183" y1="99555" x2="22165" y2="70655"/>
                        <a14:foregroundMark x1="22165" y1="70655" x2="39671" y2="59378"/>
                        <a14:foregroundMark x1="41268" y1="42467" x2="42419" y2="30275"/>
                        <a14:foregroundMark x1="39671" y1="59378" x2="40183" y2="53953"/>
                        <a14:foregroundMark x1="42419" y1="30275" x2="57312" y2="12045"/>
                        <a14:foregroundMark x1="72410" y1="64983" x2="79504" y2="89854"/>
                        <a14:foregroundMark x1="70311" y1="57622" x2="70876" y2="59602"/>
                        <a14:foregroundMark x1="69485" y1="54726" x2="70225" y2="57318"/>
                        <a14:foregroundMark x1="57312" y1="12045" x2="65723" y2="41536"/>
                        <a14:foregroundMark x1="79504" y1="89854" x2="61945" y2="99555"/>
                        <a14:foregroundMark x1="61945" y1="99555" x2="20334" y2="99232"/>
                        <a14:foregroundMark x1="20334" y1="99232" x2="41341" y2="68432"/>
                        <a14:foregroundMark x1="41341" y1="68432" x2="21815" y2="89329"/>
                        <a14:foregroundMark x1="21815" y1="89329" x2="38190" y2="66774"/>
                        <a14:foregroundMark x1="38190" y1="66774" x2="28494" y2="90905"/>
                        <a14:foregroundMark x1="28494" y1="90905" x2="40237" y2="67179"/>
                        <a14:foregroundMark x1="40237" y1="67179" x2="47266" y2="31245"/>
                        <a14:foregroundMark x1="47266" y1="31245" x2="42122" y2="36297"/>
                        <a14:foregroundMark x1="49152" y1="33670" x2="46701" y2="28375"/>
                        <a14:foregroundMark x1="56881" y1="44179" x2="66523" y2="69483"/>
                        <a14:foregroundMark x1="62712" y1="47175" x2="60544" y2="34479"/>
                        <a14:foregroundMark x1="63470" y1="51611" x2="62812" y2="47758"/>
                        <a14:foregroundMark x1="64523" y1="57775" x2="63649" y2="52657"/>
                        <a14:foregroundMark x1="64820" y1="59510" x2="64572" y2="58059"/>
                        <a14:foregroundMark x1="66523" y1="69483" x2="64953" y2="60289"/>
                        <a14:foregroundMark x1="60544" y1="34479" x2="44869" y2="52223"/>
                        <a14:foregroundMark x1="44869" y1="52223" x2="56396" y2="73808"/>
                        <a14:foregroundMark x1="56396" y1="73808" x2="40722" y2="88480"/>
                        <a14:foregroundMark x1="40722" y1="88480" x2="61729" y2="97332"/>
                        <a14:foregroundMark x1="61729" y1="97332" x2="46270" y2="73727"/>
                        <a14:foregroundMark x1="46270" y1="73727" x2="64476" y2="63703"/>
                        <a14:foregroundMark x1="64476" y1="63703" x2="43954" y2="63703"/>
                        <a14:foregroundMark x1="43954" y1="63703" x2="58847" y2="43977"/>
                        <a14:foregroundMark x1="58847" y1="43977" x2="66227" y2="82458"/>
                        <a14:foregroundMark x1="66227" y1="82458" x2="45785" y2="82377"/>
                        <a14:foregroundMark x1="45785" y1="82377" x2="29195" y2="94705"/>
                        <a14:foregroundMark x1="29195" y1="94705" x2="73822" y2="99555"/>
                        <a14:foregroundMark x1="73822" y1="99555" x2="24482" y2="97454"/>
                        <a14:foregroundMark x1="24482" y1="97454" x2="50552" y2="97454"/>
                        <a14:foregroundMark x1="50552" y1="97454" x2="20469" y2="98909"/>
                        <a14:foregroundMark x1="20469" y1="98909" x2="45704" y2="98585"/>
                        <a14:foregroundMark x1="45704" y1="98585" x2="23297" y2="93209"/>
                        <a14:foregroundMark x1="23297" y1="93209" x2="44789" y2="71302"/>
                        <a14:foregroundMark x1="44789" y1="71302" x2="71021" y2="94786"/>
                        <a14:foregroundMark x1="71021" y1="94786" x2="57366" y2="26677"/>
                        <a14:foregroundMark x1="57366" y1="26677" x2="55481" y2="42078"/>
                        <a14:backgroundMark x1="75869" y1="26799" x2="79020" y2="29426"/>
                        <a14:backgroundMark x1="68839" y1="14147" x2="68839" y2="14147"/>
                        <a14:backgroundMark x1="66361" y1="45756" x2="66361" y2="45756"/>
                        <a14:backgroundMark x1="40372" y1="48424" x2="40372" y2="48424"/>
                        <a14:backgroundMark x1="67089" y1="42603" x2="71990" y2="60550"/>
                        <a14:backgroundMark x1="63911" y1="52102" x2="72691" y2="62652"/>
                        <a14:backgroundMark x1="64611" y1="57882" x2="66011" y2="38925"/>
                        <a14:backgroundMark x1="67089" y1="45756" x2="69189" y2="57357"/>
                        <a14:backgroundMark x1="71990" y1="63703" x2="68839" y2="53678"/>
                        <a14:backgroundMark x1="66361" y1="60550" x2="67089" y2="41552"/>
                        <a14:backgroundMark x1="67089" y1="45230" x2="69539" y2="53678"/>
                        <a14:backgroundMark x1="38271" y1="41552" x2="39671" y2="44705"/>
                        <a14:backgroundMark x1="41072" y1="42603" x2="42122" y2="45756"/>
                        <a14:backgroundMark x1="68139" y1="42603" x2="63560" y2="52627"/>
                        <a14:backgroundMark x1="66738" y1="42603" x2="67789" y2="56831"/>
                        <a14:backgroundMark x1="41368" y1="47332" x2="42984" y2="47736"/>
                        <a14:backgroundMark x1="42176" y1="48141" x2="38944" y2="53840"/>
                        <a14:backgroundMark x1="40830" y1="44503" x2="40291" y2="50606"/>
                        <a14:backgroundMark x1="41099" y1="50606" x2="40022" y2="53840"/>
                        <a14:backgroundMark x1="41368" y1="43694" x2="40830" y2="41673"/>
                        <a14:backgroundMark x1="66712" y1="42482" x2="66981" y2="45311"/>
                        <a14:backgroundMark x1="68866" y1="51819" x2="74791" y2="66774"/>
                        <a14:backgroundMark x1="70213" y1="57074" x2="69405" y2="52627"/>
                        <a14:backgroundMark x1="70482" y1="59095" x2="65365" y2="59499"/>
                        <a14:backgroundMark x1="64826" y1="58286" x2="62672" y2="48141"/>
                        <a14:backgroundMark x1="64018" y1="59095" x2="62672" y2="49798"/>
                        <a14:backgroundMark x1="65096" y1="59499" x2="63480" y2="53840"/>
                        <a14:backgroundMark x1="64826" y1="59499" x2="73175" y2="64753"/>
                        <a14:backgroundMark x1="63480" y1="54244" x2="62133" y2="49798"/>
                        <a14:backgroundMark x1="64826" y1="58690" x2="64826" y2="49394"/>
                        <a14:backgroundMark x1="67816" y1="54446" x2="72475" y2="64228"/>
                        <a14:backgroundMark x1="72475" y1="61722" x2="70805" y2="59741"/>
                        <a14:backgroundMark x1="62995" y1="46928" x2="68947" y2="60428"/>
                        <a14:backgroundMark x1="68947" y1="60428" x2="70240" y2="57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3104" y="1618130"/>
            <a:ext cx="3495374" cy="233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07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8057C-47F7-7464-4C57-BA38B3548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5BA62E-FA5B-2068-FC29-72C31C147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2852717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6FEC3-DF04-2633-9D33-2A13E55B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6A2BC5-915F-A76B-B65B-30B5CCE80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1640538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65E71-7CED-24AE-5AA2-A60C05EAD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6351AE-402F-C7BD-2C8C-6BEEFA4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1566988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07273-AAC3-B006-E8EF-A9571A501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2D6B9-19A1-924D-D910-35A1CA927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3959525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E380D-493B-5B4A-8ADC-DA90F959E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11508-B285-680D-55B6-47AFD716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90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D76F1-B2C1-A814-F88E-F077C8885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4A07E2-4ABE-2ADE-F955-E6AB3ADE7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4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0FCFC-0A54-7969-026D-8CBA1435C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E8CC5E-D0F8-B660-1866-4AC05C0A5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574" y="-196932"/>
            <a:ext cx="8976852" cy="116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53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5B5BF-7003-E3EC-08CF-2047CA85C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2DF61-B695-093B-2896-AA0219CAC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1786899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F5386-D49B-40A4-0EB2-A6FAE8B66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6A82CF-69A2-D07A-523C-FD67171EF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2858620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C57FD-F18B-747A-7206-2C8A22111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53095-A925-2D15-887E-D344F9F6F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1807544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9DA6D-32CA-B925-E92F-A7C3942D8252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3276600" cy="42906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accent1"/>
                </a:solidFill>
                <a:latin typeface="Montserrat Medium" pitchFamily="2" charset="0"/>
              </a:rPr>
              <a:t>November 5</a:t>
            </a:r>
            <a:r>
              <a:rPr lang="en-US" baseline="30000" dirty="0">
                <a:solidFill>
                  <a:schemeClr val="accent1"/>
                </a:solidFill>
                <a:latin typeface="Montserrat Medium" pitchFamily="2" charset="0"/>
              </a:rPr>
              <a:t>th</a:t>
            </a:r>
            <a:r>
              <a:rPr lang="en-US" dirty="0">
                <a:solidFill>
                  <a:schemeClr val="accent1"/>
                </a:solidFill>
                <a:latin typeface="Montserrat Medium" pitchFamily="2" charset="0"/>
              </a:rPr>
              <a:t>, 2024</a:t>
            </a:r>
          </a:p>
          <a:p>
            <a:pPr algn="r"/>
            <a:endParaRPr lang="en-US" dirty="0">
              <a:solidFill>
                <a:schemeClr val="accent1"/>
              </a:solidFill>
              <a:latin typeface="Montserrat Medium" pitchFamily="2" charset="0"/>
            </a:endParaRPr>
          </a:p>
          <a:p>
            <a:pPr algn="r"/>
            <a:r>
              <a:rPr lang="en-US" dirty="0">
                <a:solidFill>
                  <a:schemeClr val="accent1"/>
                </a:solidFill>
                <a:latin typeface="Montserrat Medium" pitchFamily="2" charset="0"/>
              </a:rPr>
              <a:t>November 18</a:t>
            </a:r>
            <a:r>
              <a:rPr lang="en-US" baseline="30000" dirty="0">
                <a:solidFill>
                  <a:schemeClr val="accent1"/>
                </a:solidFill>
                <a:latin typeface="Montserrat Medium" pitchFamily="2" charset="0"/>
              </a:rPr>
              <a:t>th</a:t>
            </a:r>
            <a:r>
              <a:rPr lang="en-US" dirty="0">
                <a:solidFill>
                  <a:schemeClr val="accent1"/>
                </a:solidFill>
                <a:latin typeface="Montserrat Medium" pitchFamily="2" charset="0"/>
              </a:rPr>
              <a:t>, 2024</a:t>
            </a:r>
          </a:p>
          <a:p>
            <a:pPr algn="r"/>
            <a:endParaRPr lang="en-US" dirty="0">
              <a:solidFill>
                <a:schemeClr val="accent1"/>
              </a:solidFill>
              <a:latin typeface="Montserrat Medium" pitchFamily="2" charset="0"/>
            </a:endParaRPr>
          </a:p>
          <a:p>
            <a:pPr algn="r"/>
            <a:r>
              <a:rPr lang="en-US" dirty="0">
                <a:solidFill>
                  <a:schemeClr val="accent1"/>
                </a:solidFill>
                <a:latin typeface="Montserrat Medium" pitchFamily="2" charset="0"/>
              </a:rPr>
              <a:t>November 18</a:t>
            </a:r>
            <a:r>
              <a:rPr lang="en-US" baseline="30000" dirty="0">
                <a:solidFill>
                  <a:schemeClr val="accent1"/>
                </a:solidFill>
                <a:latin typeface="Montserrat Medium" pitchFamily="2" charset="0"/>
              </a:rPr>
              <a:t>th</a:t>
            </a:r>
            <a:r>
              <a:rPr lang="en-US" dirty="0">
                <a:solidFill>
                  <a:schemeClr val="accent1"/>
                </a:solidFill>
                <a:latin typeface="Montserrat Medium" pitchFamily="2" charset="0"/>
              </a:rPr>
              <a:t>, 2024</a:t>
            </a:r>
          </a:p>
          <a:p>
            <a:pPr algn="r"/>
            <a:endParaRPr lang="en-US" dirty="0">
              <a:solidFill>
                <a:schemeClr val="accent1"/>
              </a:solidFill>
              <a:latin typeface="Montserrat Medium" pitchFamily="2" charset="0"/>
            </a:endParaRPr>
          </a:p>
          <a:p>
            <a:pPr algn="r"/>
            <a:r>
              <a:rPr lang="en-US" dirty="0">
                <a:solidFill>
                  <a:schemeClr val="accent1"/>
                </a:solidFill>
                <a:latin typeface="Montserrat Medium" pitchFamily="2" charset="0"/>
              </a:rPr>
              <a:t>December 6</a:t>
            </a:r>
            <a:r>
              <a:rPr lang="en-US" baseline="30000" dirty="0">
                <a:solidFill>
                  <a:schemeClr val="accent1"/>
                </a:solidFill>
                <a:latin typeface="Montserrat Medium" pitchFamily="2" charset="0"/>
              </a:rPr>
              <a:t>th</a:t>
            </a:r>
            <a:r>
              <a:rPr lang="en-US" dirty="0">
                <a:solidFill>
                  <a:schemeClr val="accent1"/>
                </a:solidFill>
                <a:latin typeface="Montserrat Medium" pitchFamily="2" charset="0"/>
              </a:rPr>
              <a:t>, 2024</a:t>
            </a:r>
          </a:p>
          <a:p>
            <a:pPr algn="r"/>
            <a:endParaRPr lang="en-US" dirty="0">
              <a:solidFill>
                <a:schemeClr val="accent1"/>
              </a:solidFill>
              <a:latin typeface="Montserrat Medium" pitchFamily="2" charset="0"/>
            </a:endParaRPr>
          </a:p>
          <a:p>
            <a:pPr algn="r"/>
            <a:r>
              <a:rPr lang="en-US" dirty="0">
                <a:solidFill>
                  <a:schemeClr val="accent1"/>
                </a:solidFill>
                <a:latin typeface="Montserrat Medium" pitchFamily="2" charset="0"/>
              </a:rPr>
              <a:t>February 11</a:t>
            </a:r>
            <a:r>
              <a:rPr lang="en-US" baseline="30000" dirty="0">
                <a:solidFill>
                  <a:schemeClr val="accent1"/>
                </a:solidFill>
                <a:latin typeface="Montserrat Medium" pitchFamily="2" charset="0"/>
              </a:rPr>
              <a:t>th</a:t>
            </a:r>
            <a:r>
              <a:rPr lang="en-US" dirty="0">
                <a:solidFill>
                  <a:schemeClr val="accent1"/>
                </a:solidFill>
                <a:latin typeface="Montserrat Medium" pitchFamily="2" charset="0"/>
              </a:rPr>
              <a:t>, 2025</a:t>
            </a:r>
          </a:p>
          <a:p>
            <a:pPr algn="r"/>
            <a:endParaRPr lang="en-US" dirty="0">
              <a:solidFill>
                <a:schemeClr val="accent1"/>
              </a:solidFill>
              <a:latin typeface="Montserrat Medium" pitchFamily="2" charset="0"/>
            </a:endParaRPr>
          </a:p>
          <a:p>
            <a:pPr algn="r"/>
            <a:r>
              <a:rPr lang="en-US" dirty="0">
                <a:solidFill>
                  <a:schemeClr val="accent1"/>
                </a:solidFill>
                <a:latin typeface="Montserrat Medium" pitchFamily="2" charset="0"/>
              </a:rPr>
              <a:t>March 12</a:t>
            </a:r>
            <a:r>
              <a:rPr lang="en-US" baseline="30000" dirty="0">
                <a:solidFill>
                  <a:schemeClr val="accent1"/>
                </a:solidFill>
                <a:latin typeface="Montserrat Medium" pitchFamily="2" charset="0"/>
              </a:rPr>
              <a:t>th</a:t>
            </a:r>
            <a:r>
              <a:rPr lang="en-US" dirty="0">
                <a:solidFill>
                  <a:schemeClr val="accent1"/>
                </a:solidFill>
                <a:latin typeface="Montserrat Medium" pitchFamily="2" charset="0"/>
              </a:rPr>
              <a:t>, 2025</a:t>
            </a:r>
          </a:p>
        </p:txBody>
      </p:sp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397A1F92-0B85-D0CD-D02A-5395BB14724D}"/>
              </a:ext>
            </a:extLst>
          </p:cNvPr>
          <p:cNvSpPr txBox="1">
            <a:spLocks/>
          </p:cNvSpPr>
          <p:nvPr/>
        </p:nvSpPr>
        <p:spPr>
          <a:xfrm>
            <a:off x="64423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WHERE WE HAVE </a:t>
            </a:r>
            <a:r>
              <a:rPr lang="en-US" dirty="0">
                <a:solidFill>
                  <a:srgbClr val="005C74"/>
                </a:solidFill>
                <a:latin typeface="Tungsten Medium" pitchFamily="50" charset="0"/>
              </a:rPr>
              <a:t>BEEN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89D00EA-91AD-2494-5302-5F040F66CC00}"/>
              </a:ext>
            </a:extLst>
          </p:cNvPr>
          <p:cNvSpPr txBox="1">
            <a:spLocks/>
          </p:cNvSpPr>
          <p:nvPr/>
        </p:nvSpPr>
        <p:spPr>
          <a:xfrm>
            <a:off x="4848044" y="1690688"/>
            <a:ext cx="5434075" cy="42906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075970"/>
                </a:solidFill>
                <a:latin typeface="Montserrat Medium" pitchFamily="2" charset="0"/>
              </a:rPr>
              <a:t>Initial Kickoff Meeting</a:t>
            </a:r>
          </a:p>
          <a:p>
            <a:pPr algn="l"/>
            <a:endParaRPr lang="en-US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/>
            <a:r>
              <a:rPr lang="en-US" dirty="0">
                <a:solidFill>
                  <a:srgbClr val="075970"/>
                </a:solidFill>
                <a:latin typeface="Montserrat Medium" pitchFamily="2" charset="0"/>
              </a:rPr>
              <a:t>Staff &amp; Faculty Survey Sent Out</a:t>
            </a:r>
          </a:p>
          <a:p>
            <a:pPr algn="l"/>
            <a:endParaRPr lang="en-US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/>
            <a:r>
              <a:rPr lang="en-US" dirty="0">
                <a:solidFill>
                  <a:srgbClr val="075970"/>
                </a:solidFill>
                <a:latin typeface="Montserrat Medium" pitchFamily="2" charset="0"/>
              </a:rPr>
              <a:t>Initial Site Visit &amp; Data Collection</a:t>
            </a:r>
          </a:p>
          <a:p>
            <a:pPr algn="l"/>
            <a:endParaRPr lang="en-US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/>
            <a:r>
              <a:rPr lang="en-US" dirty="0">
                <a:solidFill>
                  <a:srgbClr val="075970"/>
                </a:solidFill>
                <a:latin typeface="Montserrat Medium" pitchFamily="2" charset="0"/>
              </a:rPr>
              <a:t>Follow-Up Site Visit</a:t>
            </a:r>
          </a:p>
          <a:p>
            <a:pPr algn="l"/>
            <a:endParaRPr lang="en-US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/>
            <a:r>
              <a:rPr lang="en-US" dirty="0">
                <a:solidFill>
                  <a:srgbClr val="075970"/>
                </a:solidFill>
                <a:latin typeface="Montserrat Medium" pitchFamily="2" charset="0"/>
              </a:rPr>
              <a:t>Draft Report Review</a:t>
            </a:r>
          </a:p>
          <a:p>
            <a:pPr algn="l"/>
            <a:endParaRPr lang="en-US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/>
            <a:r>
              <a:rPr lang="en-US" dirty="0">
                <a:solidFill>
                  <a:srgbClr val="075970"/>
                </a:solidFill>
                <a:latin typeface="Montserrat Medium" pitchFamily="2" charset="0"/>
              </a:rPr>
              <a:t>Final Report Delivery &amp; Presentatio</a:t>
            </a:r>
            <a:r>
              <a:rPr lang="en-US" dirty="0">
                <a:solidFill>
                  <a:srgbClr val="075970"/>
                </a:solidFill>
                <a:latin typeface="Montserrat" pitchFamily="2" charset="0"/>
              </a:rPr>
              <a:t>n</a:t>
            </a:r>
            <a:endParaRPr lang="en-US" dirty="0">
              <a:solidFill>
                <a:srgbClr val="075970"/>
              </a:solidFill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64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8DFF3-5681-359F-BDD9-74933D00A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6E76B6-98D8-5918-C2B0-2DE7A14D2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80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C6092-77E8-682D-D869-F1F2183FF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3DF46C-57C6-0F1A-F087-C635E65ED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06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E0308-2264-4A4E-42F3-3F22E0083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1A002-DC02-E126-7942-E7AAE4D44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73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10DF83-44B9-19A2-5E86-9FBE96F79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165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3378897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15F52-23B4-B10D-7268-CD18E049D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08451E-0D82-92CA-E883-6A3E2D020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4044380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873E3-9A59-4837-6C1D-F0244A2CB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223AD6-48E3-1CCF-E6D4-EAE8CA9AB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2130189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7C149-AD28-2A37-A3BF-6D25E957E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F5F72C-FE4A-A8F2-A188-59B4D7ECF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260" y="-206478"/>
            <a:ext cx="8809480" cy="1140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18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F4488-8AB8-883C-C080-4A818EC28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B8F5E6-FF2F-F6A7-25AC-32F84C5DE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70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0E95AB-8475-6769-5332-D3E761E61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666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2618547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8A7AF-6E58-87AE-7EB6-22AF89FC7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15B99-3803-E626-7E71-29B8F5DD2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3956032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BA1C6-277F-F6F2-BE15-2F43287DB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2CF6DB-EE5D-8C23-866C-2134E5550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2263395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DEE34-F6A8-5053-4308-1AD3420F0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8F837-0117-9D6C-90ED-F98ADE579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485677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B774E-C3F7-7874-B64F-7C983E99B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9EE78E29-FF2C-753B-B495-C400D6A16677}"/>
              </a:ext>
            </a:extLst>
          </p:cNvPr>
          <p:cNvSpPr txBox="1">
            <a:spLocks/>
          </p:cNvSpPr>
          <p:nvPr/>
        </p:nvSpPr>
        <p:spPr>
          <a:xfrm>
            <a:off x="64423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WHERE WE ARE </a:t>
            </a:r>
            <a:r>
              <a:rPr lang="en-US" dirty="0">
                <a:solidFill>
                  <a:srgbClr val="005C74"/>
                </a:solidFill>
                <a:latin typeface="Tungsten Medium" pitchFamily="50" charset="0"/>
              </a:rPr>
              <a:t>GOING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B8FE03A-E8EB-B86D-FF93-4253A0CF1B1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3977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Prioritization &amp; Planning</a:t>
            </a:r>
          </a:p>
          <a:p>
            <a:pPr marL="914400" lvl="1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Create budgets for identified improvement/maintenance needs</a:t>
            </a:r>
          </a:p>
          <a:p>
            <a:pPr marL="914400" lvl="1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Prioritize identified improvements</a:t>
            </a:r>
          </a:p>
          <a:p>
            <a:pPr marL="914400" lvl="1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Create long term facility maintenance &amp; master plan</a:t>
            </a:r>
          </a:p>
          <a:p>
            <a:pPr lvl="1" algn="l">
              <a:spcAft>
                <a:spcPts val="1000"/>
              </a:spcAft>
            </a:pPr>
            <a:endParaRPr lang="en-US" sz="2400" dirty="0">
              <a:solidFill>
                <a:srgbClr val="075970"/>
              </a:solidFill>
              <a:latin typeface="Montserrat Medium" pitchFamily="2" charset="0"/>
            </a:endParaRP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When: </a:t>
            </a:r>
            <a:r>
              <a:rPr lang="en-US" sz="2800" dirty="0">
                <a:solidFill>
                  <a:schemeClr val="accent1"/>
                </a:solidFill>
                <a:latin typeface="Montserrat Medium" pitchFamily="2" charset="0"/>
              </a:rPr>
              <a:t>Spring-Summer 2025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dirty="0">
              <a:solidFill>
                <a:srgbClr val="075970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44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20E37-6B62-A84E-D0A4-FB811292E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E8FAD7-5BCD-F16C-D57C-6F7B34E2A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165" y="-227442"/>
            <a:ext cx="8863670" cy="1147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EBD95-A945-1897-7152-223D619D5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E9E9F4-B126-9AE9-9527-9B95DCE28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BC8CA-F634-C8F6-B2EB-F7E2FEA30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1476316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EC66F-EDBD-4934-77AA-1F3E43E97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FFAEE-F9CF-0DBC-E39C-C9257122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3161988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A9690-CD83-1E12-1CD2-C1F10DE20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5BF668-0C9A-4C07-7A0C-B57CBEBB8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53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6A0AFC-7032-1FA7-04A8-AC01DE3FD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983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1474925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0BF77-3373-CAD5-9C82-A06A1300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13DD2-1549-5377-C4E7-23EE2A6B6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55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EF8B5-3BC1-BE04-41D2-6E76035C4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CF4C9C-07FA-EEE0-6B05-E478739A1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71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3792E-CE3F-CE47-1520-3A9CF02E9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2088D3-94AC-5A4E-B8CC-0E19DB0A1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711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B7E67-9C65-082B-4B11-113911A43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EDCC14-1BDC-3EA9-168D-C65C0A561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609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77EA4-F1F9-B723-FCD4-695FD22E7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703409-00A3-0D7F-520E-741D9C9F1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9432880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BBEB5-432D-4AC2-F146-6EA8B6173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641752-E10F-D298-DBD3-30D10CE4C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3640278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12FFE-BB72-E9CC-91AD-FD02C07D601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3977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Understand existing conditions of your facilities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Understand staff survey feedback 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Actively engage in conversation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Set trajectory for large and small facility improvements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u="sng" dirty="0">
                <a:solidFill>
                  <a:srgbClr val="C00000"/>
                </a:solidFill>
                <a:latin typeface="Montserrat Medium" pitchFamily="2" charset="0"/>
              </a:rPr>
              <a:t>GOAL FOR TONIGHT</a:t>
            </a:r>
            <a:r>
              <a:rPr lang="en-US" sz="2800" dirty="0">
                <a:solidFill>
                  <a:srgbClr val="C00000"/>
                </a:solidFill>
                <a:latin typeface="Montserrat Medium" pitchFamily="2" charset="0"/>
              </a:rPr>
              <a:t>: understand &amp; identify facility maintenance priorities for each facility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dirty="0">
              <a:solidFill>
                <a:srgbClr val="075970"/>
              </a:solidFill>
              <a:latin typeface="Montserrat" pitchFamily="2" charset="0"/>
            </a:endParaRPr>
          </a:p>
        </p:txBody>
      </p:sp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BA210BD5-D001-7D3D-740C-1F9B12AC944D}"/>
              </a:ext>
            </a:extLst>
          </p:cNvPr>
          <p:cNvSpPr txBox="1">
            <a:spLocks/>
          </p:cNvSpPr>
          <p:nvPr/>
        </p:nvSpPr>
        <p:spPr>
          <a:xfrm>
            <a:off x="64423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YOUR </a:t>
            </a:r>
            <a:r>
              <a:rPr lang="en-US" dirty="0">
                <a:solidFill>
                  <a:srgbClr val="005C74"/>
                </a:solidFill>
                <a:latin typeface="Tungsten Medium" pitchFamily="50" charset="0"/>
              </a:rPr>
              <a:t>ROLE</a:t>
            </a:r>
          </a:p>
        </p:txBody>
      </p:sp>
    </p:spTree>
    <p:extLst>
      <p:ext uri="{BB962C8B-B14F-4D97-AF65-F5344CB8AC3E}">
        <p14:creationId xmlns:p14="http://schemas.microsoft.com/office/powerpoint/2010/main" val="29327200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28EF6-1FC4-668E-6ED5-2D98C31A9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D3679-0354-3EAB-E3D0-2B616D537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129124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1F816-A8EA-ED86-4CEE-4DB12295E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E99E2A-77A9-D311-7225-18B8B17F3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514" y="-344129"/>
            <a:ext cx="9218971" cy="1193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03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9349E-1535-2706-6A00-75242F572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35E5C-CFC6-340D-9FFD-A4B78ADE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8318678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8311B-5327-0E92-E1A3-6D2468DAA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8203B5-4C91-58AE-32CE-B738C3838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8445679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7AAED-FE37-59E2-A1DA-7B4237529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627C5F-2A8E-D767-6B87-DE9539AAC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36266794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325E1-5924-CDB2-5202-25CFFEB01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A9A27E-7831-BFC4-C662-03105BFBF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21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835DF7-3A35-5D35-4AEC-7A09ED467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815" y="0"/>
            <a:ext cx="5299364" cy="6858000"/>
          </a:xfrm>
          <a:prstGeom prst="rect">
            <a:avLst/>
          </a:prstGeom>
          <a:ln>
            <a:solidFill>
              <a:srgbClr val="414042"/>
            </a:solidFill>
          </a:ln>
        </p:spPr>
      </p:pic>
    </p:spTree>
    <p:extLst>
      <p:ext uri="{BB962C8B-B14F-4D97-AF65-F5344CB8AC3E}">
        <p14:creationId xmlns:p14="http://schemas.microsoft.com/office/powerpoint/2010/main" val="42271915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61887-84A1-624E-25B5-FE18744DE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2A784-6B50-B38A-68ED-AE4090B7FC50}"/>
              </a:ext>
            </a:extLst>
          </p:cNvPr>
          <p:cNvSpPr txBox="1">
            <a:spLocks/>
          </p:cNvSpPr>
          <p:nvPr/>
        </p:nvSpPr>
        <p:spPr>
          <a:xfrm>
            <a:off x="644237" y="1856409"/>
            <a:ext cx="6497707" cy="3421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91 total respondents</a:t>
            </a:r>
          </a:p>
          <a:p>
            <a:pPr marL="914400" lvl="1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37 Jr/Sr High Staff</a:t>
            </a:r>
          </a:p>
          <a:p>
            <a:pPr marL="914400" lvl="1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20 North Elementary</a:t>
            </a:r>
          </a:p>
          <a:p>
            <a:pPr marL="914400" lvl="1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24 South Elementary</a:t>
            </a:r>
          </a:p>
          <a:p>
            <a:pPr marL="914400" lvl="1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9 Multi-Site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Four open-ended questions</a:t>
            </a:r>
          </a:p>
          <a:p>
            <a:pPr algn="l">
              <a:spcAft>
                <a:spcPts val="1000"/>
              </a:spcAft>
            </a:pPr>
            <a:endParaRPr lang="en-US" dirty="0">
              <a:solidFill>
                <a:srgbClr val="075970"/>
              </a:solidFill>
              <a:latin typeface="Montserrat" pitchFamily="2" charset="0"/>
            </a:endParaRPr>
          </a:p>
        </p:txBody>
      </p:sp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AB03218A-1843-C564-B0A5-96AE4114A08A}"/>
              </a:ext>
            </a:extLst>
          </p:cNvPr>
          <p:cNvSpPr txBox="1">
            <a:spLocks/>
          </p:cNvSpPr>
          <p:nvPr/>
        </p:nvSpPr>
        <p:spPr>
          <a:xfrm>
            <a:off x="64423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SURVEY </a:t>
            </a:r>
            <a:r>
              <a:rPr lang="en-US" dirty="0">
                <a:solidFill>
                  <a:schemeClr val="accent2"/>
                </a:solidFill>
                <a:latin typeface="Tungsten Medium" pitchFamily="50" charset="0"/>
              </a:rPr>
              <a:t>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2492B-FF47-EA01-E7DD-57FBD64DC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643" y="138222"/>
            <a:ext cx="4444187" cy="5751301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1064038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E9404-3DDC-B47F-1295-C5CB83102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5EF19-009D-597B-2F37-E4CE93B8F5AF}"/>
              </a:ext>
            </a:extLst>
          </p:cNvPr>
          <p:cNvSpPr txBox="1">
            <a:spLocks/>
          </p:cNvSpPr>
          <p:nvPr/>
        </p:nvSpPr>
        <p:spPr>
          <a:xfrm>
            <a:off x="644237" y="2562132"/>
            <a:ext cx="10903526" cy="315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Aft>
                <a:spcPts val="1000"/>
              </a:spcAft>
            </a:pP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"Reflect on your specific role within the school district and answer the following:</a:t>
            </a:r>
          </a:p>
          <a:p>
            <a:pPr lvl="1" algn="l">
              <a:spcAft>
                <a:spcPts val="1000"/>
              </a:spcAft>
            </a:pP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What are </a:t>
            </a:r>
            <a:r>
              <a:rPr lang="en-US" sz="2400" b="1" dirty="0">
                <a:solidFill>
                  <a:schemeClr val="accent1"/>
                </a:solidFill>
                <a:latin typeface="Montserrat Medium" pitchFamily="2" charset="0"/>
              </a:rPr>
              <a:t>three specific improvements</a:t>
            </a:r>
            <a:r>
              <a:rPr lang="en-US" sz="2400" dirty="0">
                <a:solidFill>
                  <a:schemeClr val="accent1"/>
                </a:solidFill>
                <a:latin typeface="Montserrat Medium" pitchFamily="2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Montserrat Medium" pitchFamily="2" charset="0"/>
              </a:rPr>
              <a:t>within your personal classroom</a:t>
            </a: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 or learning space that would contribute to a more effective and enriching educational experience for your students?"</a:t>
            </a: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dirty="0">
              <a:solidFill>
                <a:srgbClr val="075970"/>
              </a:solidFill>
              <a:latin typeface="Montserrat" pitchFamily="2" charset="0"/>
            </a:endParaRPr>
          </a:p>
        </p:txBody>
      </p:sp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A1F0388A-67DD-1BF6-90E1-C7A751519D5B}"/>
              </a:ext>
            </a:extLst>
          </p:cNvPr>
          <p:cNvSpPr txBox="1">
            <a:spLocks/>
          </p:cNvSpPr>
          <p:nvPr/>
        </p:nvSpPr>
        <p:spPr>
          <a:xfrm>
            <a:off x="64423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QUESTION </a:t>
            </a:r>
            <a:r>
              <a:rPr lang="en-US" dirty="0">
                <a:solidFill>
                  <a:schemeClr val="accent2"/>
                </a:solidFill>
                <a:latin typeface="Tungsten Medium" pitchFamily="50" charset="0"/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31607664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43FD3-9D11-4969-60DF-3D57A2B7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3BA01-7D0F-C402-B603-054BE0F54334}"/>
              </a:ext>
            </a:extLst>
          </p:cNvPr>
          <p:cNvSpPr txBox="1">
            <a:spLocks/>
          </p:cNvSpPr>
          <p:nvPr/>
        </p:nvSpPr>
        <p:spPr>
          <a:xfrm>
            <a:off x="644237" y="2562132"/>
            <a:ext cx="10903526" cy="315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Aft>
                <a:spcPts val="1000"/>
              </a:spcAft>
            </a:pP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"Continue to reflect on your specific role within the school district and answer the following:</a:t>
            </a:r>
          </a:p>
          <a:p>
            <a:pPr lvl="1" algn="l">
              <a:spcAft>
                <a:spcPts val="1000"/>
              </a:spcAft>
            </a:pP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What are </a:t>
            </a:r>
            <a:r>
              <a:rPr lang="en-US" sz="2400" dirty="0">
                <a:solidFill>
                  <a:schemeClr val="accent1"/>
                </a:solidFill>
                <a:latin typeface="Montserrat Medium" pitchFamily="2" charset="0"/>
              </a:rPr>
              <a:t>three specific improvements outside your classroom </a:t>
            </a: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or learning space that would contribute to a more effective and enriching educational </a:t>
            </a:r>
            <a:r>
              <a:rPr lang="en-US" sz="2400" dirty="0" err="1">
                <a:solidFill>
                  <a:srgbClr val="075970"/>
                </a:solidFill>
                <a:latin typeface="Montserrat Medium" pitchFamily="2" charset="0"/>
              </a:rPr>
              <a:t>educational</a:t>
            </a: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 experience for your students?"</a:t>
            </a: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dirty="0">
              <a:solidFill>
                <a:srgbClr val="075970"/>
              </a:solidFill>
              <a:latin typeface="Montserrat" pitchFamily="2" charset="0"/>
            </a:endParaRPr>
          </a:p>
        </p:txBody>
      </p:sp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377AA126-DC7E-61BA-BE03-3F1E0BC8C352}"/>
              </a:ext>
            </a:extLst>
          </p:cNvPr>
          <p:cNvSpPr txBox="1">
            <a:spLocks/>
          </p:cNvSpPr>
          <p:nvPr/>
        </p:nvSpPr>
        <p:spPr>
          <a:xfrm>
            <a:off x="64423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QUESTION </a:t>
            </a:r>
            <a:r>
              <a:rPr lang="en-US" dirty="0">
                <a:solidFill>
                  <a:schemeClr val="accent2"/>
                </a:solidFill>
                <a:latin typeface="Tungsten Medium" pitchFamily="50" charset="0"/>
              </a:rPr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759482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08DC6-DB6E-8B9A-269A-D400434E7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596C2-DFE9-D0F1-7D94-81D562978771}"/>
              </a:ext>
            </a:extLst>
          </p:cNvPr>
          <p:cNvSpPr txBox="1">
            <a:spLocks/>
          </p:cNvSpPr>
          <p:nvPr/>
        </p:nvSpPr>
        <p:spPr>
          <a:xfrm>
            <a:off x="644237" y="2562132"/>
            <a:ext cx="10903526" cy="315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Aft>
                <a:spcPts val="1000"/>
              </a:spcAft>
            </a:pP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"Now, reflect on your district as a whole and answer the following:</a:t>
            </a:r>
          </a:p>
          <a:p>
            <a:pPr lvl="1" algn="l">
              <a:spcAft>
                <a:spcPts val="1000"/>
              </a:spcAft>
            </a:pP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What are some additional ways </a:t>
            </a:r>
            <a:r>
              <a:rPr lang="en-US" sz="2400" b="1" dirty="0">
                <a:solidFill>
                  <a:schemeClr val="accent1"/>
                </a:solidFill>
                <a:latin typeface="Montserrat Medium" pitchFamily="2" charset="0"/>
              </a:rPr>
              <a:t>outside your specific role </a:t>
            </a: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that the district could enhance and improve the educational, co-curricular, and/or overall student experience?</a:t>
            </a:r>
          </a:p>
          <a:p>
            <a:pPr lvl="1" algn="l">
              <a:spcAft>
                <a:spcPts val="1000"/>
              </a:spcAft>
            </a:pP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Please list at least </a:t>
            </a:r>
            <a:r>
              <a:rPr lang="en-US" sz="2400" b="1" dirty="0">
                <a:solidFill>
                  <a:schemeClr val="accent1"/>
                </a:solidFill>
                <a:latin typeface="Montserrat Medium" pitchFamily="2" charset="0"/>
              </a:rPr>
              <a:t>three specific improvements</a:t>
            </a: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, and if applicable, share how current facilities may be limiting these aspects."</a:t>
            </a: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dirty="0">
              <a:solidFill>
                <a:srgbClr val="075970"/>
              </a:solidFill>
              <a:latin typeface="Montserrat" pitchFamily="2" charset="0"/>
            </a:endParaRPr>
          </a:p>
        </p:txBody>
      </p:sp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65CF584D-52AB-FB1B-6CF2-5F2F5863378A}"/>
              </a:ext>
            </a:extLst>
          </p:cNvPr>
          <p:cNvSpPr txBox="1">
            <a:spLocks/>
          </p:cNvSpPr>
          <p:nvPr/>
        </p:nvSpPr>
        <p:spPr>
          <a:xfrm>
            <a:off x="64423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QUESTION </a:t>
            </a:r>
            <a:r>
              <a:rPr lang="en-US" dirty="0">
                <a:solidFill>
                  <a:schemeClr val="accent2"/>
                </a:solidFill>
                <a:latin typeface="Tungsten Medium" pitchFamily="50" charset="0"/>
              </a:rPr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950751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16C58-2748-04DC-BC78-4E75C5F14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17985-036F-7CFF-2A75-5199498EFE5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0457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Divide facility into three sections based on grades served </a:t>
            </a:r>
            <a:r>
              <a:rPr lang="en-US" sz="2800" dirty="0">
                <a:solidFill>
                  <a:schemeClr val="accent1"/>
                </a:solidFill>
                <a:latin typeface="Montserrat Medium" pitchFamily="2" charset="0"/>
              </a:rPr>
              <a:t>(elementary, middle school, high school)</a:t>
            </a:r>
          </a:p>
          <a:p>
            <a:pPr algn="l"/>
            <a:endParaRPr lang="en-US" sz="2800" dirty="0">
              <a:solidFill>
                <a:schemeClr val="accent1"/>
              </a:solidFill>
              <a:latin typeface="Montserrat Medium" pitchFamily="2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Itemize &amp; categorize </a:t>
            </a:r>
            <a:r>
              <a:rPr lang="en-US" sz="2800" dirty="0">
                <a:solidFill>
                  <a:schemeClr val="accent1"/>
                </a:solidFill>
                <a:latin typeface="Montserrat Medium" pitchFamily="2" charset="0"/>
              </a:rPr>
              <a:t>building “assets” </a:t>
            </a: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and assign visual grade and age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Weigh asset with </a:t>
            </a:r>
            <a:r>
              <a:rPr lang="en-US" sz="2800" dirty="0">
                <a:solidFill>
                  <a:schemeClr val="accent1"/>
                </a:solidFill>
                <a:latin typeface="Montserrat Medium" pitchFamily="2" charset="0"/>
              </a:rPr>
              <a:t>rough-order-magnitude</a:t>
            </a: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 replacement cost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Compare asset against </a:t>
            </a:r>
            <a:r>
              <a:rPr lang="en-US" sz="2800" dirty="0">
                <a:solidFill>
                  <a:schemeClr val="accent1"/>
                </a:solidFill>
                <a:latin typeface="Montserrat Medium" pitchFamily="2" charset="0"/>
              </a:rPr>
              <a:t>expected life </a:t>
            </a: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(BOMA standard)</a:t>
            </a:r>
          </a:p>
          <a:p>
            <a:pPr algn="l"/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/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/>
            <a:endParaRPr lang="en-US" dirty="0">
              <a:solidFill>
                <a:srgbClr val="075970"/>
              </a:solidFill>
              <a:latin typeface="Montserrat" pitchFamily="2" charset="0"/>
            </a:endParaRPr>
          </a:p>
        </p:txBody>
      </p:sp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803B0AD7-1D2D-0FFE-5BCE-9B1BC9981158}"/>
              </a:ext>
            </a:extLst>
          </p:cNvPr>
          <p:cNvSpPr txBox="1">
            <a:spLocks/>
          </p:cNvSpPr>
          <p:nvPr/>
        </p:nvSpPr>
        <p:spPr>
          <a:xfrm>
            <a:off x="64423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ASSESSMENT </a:t>
            </a:r>
            <a:r>
              <a:rPr lang="en-US" dirty="0">
                <a:solidFill>
                  <a:srgbClr val="005C74"/>
                </a:solidFill>
                <a:latin typeface="Tungsten Medium" pitchFamily="50" charset="0"/>
              </a:rPr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40707893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C29A8-E5A9-3786-D188-79F0B8D2F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9E837-C344-48E3-443F-C48CA0A9F414}"/>
              </a:ext>
            </a:extLst>
          </p:cNvPr>
          <p:cNvSpPr txBox="1">
            <a:spLocks/>
          </p:cNvSpPr>
          <p:nvPr/>
        </p:nvSpPr>
        <p:spPr>
          <a:xfrm>
            <a:off x="644237" y="2562132"/>
            <a:ext cx="10903526" cy="315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Aft>
                <a:spcPts val="1000"/>
              </a:spcAft>
            </a:pP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"Lastly, reflect on the </a:t>
            </a:r>
            <a:r>
              <a:rPr lang="en-US" sz="2400" b="1" dirty="0">
                <a:solidFill>
                  <a:schemeClr val="accent1"/>
                </a:solidFill>
                <a:latin typeface="Montserrat Medium" pitchFamily="2" charset="0"/>
              </a:rPr>
              <a:t>community</a:t>
            </a: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 within the East Buchanan school district and answer the following:</a:t>
            </a:r>
          </a:p>
          <a:p>
            <a:pPr lvl="1" algn="l">
              <a:spcAft>
                <a:spcPts val="1000"/>
              </a:spcAft>
            </a:pP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What are </a:t>
            </a:r>
            <a:r>
              <a:rPr lang="en-US" sz="2400" b="1" dirty="0">
                <a:solidFill>
                  <a:schemeClr val="accent1"/>
                </a:solidFill>
                <a:latin typeface="Montserrat Medium" pitchFamily="2" charset="0"/>
              </a:rPr>
              <a:t>three specific improvements </a:t>
            </a:r>
            <a:r>
              <a:rPr lang="en-US" sz="2400" dirty="0">
                <a:solidFill>
                  <a:srgbClr val="075970"/>
                </a:solidFill>
                <a:latin typeface="Montserrat Medium" pitchFamily="2" charset="0"/>
              </a:rPr>
              <a:t>you think the East Buchanan community (parents, residents, etc.) want to happen at the school?"</a:t>
            </a: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dirty="0">
              <a:solidFill>
                <a:srgbClr val="075970"/>
              </a:solidFill>
              <a:latin typeface="Montserrat" pitchFamily="2" charset="0"/>
            </a:endParaRPr>
          </a:p>
        </p:txBody>
      </p:sp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58C81FEB-A841-E4F0-9859-5D729D22A82C}"/>
              </a:ext>
            </a:extLst>
          </p:cNvPr>
          <p:cNvSpPr txBox="1">
            <a:spLocks/>
          </p:cNvSpPr>
          <p:nvPr/>
        </p:nvSpPr>
        <p:spPr>
          <a:xfrm>
            <a:off x="64423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QUESTION </a:t>
            </a:r>
            <a:r>
              <a:rPr lang="en-US" dirty="0">
                <a:solidFill>
                  <a:schemeClr val="accent2"/>
                </a:solidFill>
                <a:latin typeface="Tungsten Medium" pitchFamily="50" charset="0"/>
              </a:rPr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32966495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318B9-BC0C-B1DB-A99B-C655AC536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7EF6CBFA-D560-88F3-10A9-C9C596DA8B09}"/>
              </a:ext>
            </a:extLst>
          </p:cNvPr>
          <p:cNvSpPr txBox="1">
            <a:spLocks/>
          </p:cNvSpPr>
          <p:nvPr/>
        </p:nvSpPr>
        <p:spPr>
          <a:xfrm>
            <a:off x="64423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SURVEY </a:t>
            </a:r>
            <a:r>
              <a:rPr lang="en-US" dirty="0">
                <a:solidFill>
                  <a:schemeClr val="accent2"/>
                </a:solidFill>
                <a:latin typeface="Tungsten Medium" pitchFamily="50" charset="0"/>
              </a:rPr>
              <a:t>SUMMARY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D8EFB6C-D7E7-C2A7-AF27-6C0A85227DC0}"/>
              </a:ext>
            </a:extLst>
          </p:cNvPr>
          <p:cNvSpPr txBox="1">
            <a:spLocks/>
          </p:cNvSpPr>
          <p:nvPr/>
        </p:nvSpPr>
        <p:spPr>
          <a:xfrm>
            <a:off x="644237" y="1588169"/>
            <a:ext cx="11075815" cy="4215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  <a:latin typeface="Montserrat Medium" pitchFamily="2" charset="0"/>
              </a:rPr>
              <a:t>Improving restroom spaces was most mentioned at the Jr/Sr High. Additionally, staff noted furniture and casework upgrades and more small group break-out spaces throughout the facility.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5970"/>
                </a:solidFill>
                <a:latin typeface="Montserrat Medium" pitchFamily="2" charset="0"/>
              </a:rPr>
              <a:t>North Elementary staff noted the need for furniture upgrades, drafty windows, and harsh fluorescent lighting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Montserrat Medium" pitchFamily="2" charset="0"/>
              </a:rPr>
              <a:t>South Elementary staff noting improving restroom spaces and HVAC the most. Additional identified improvements consisted of upgrading the playgrounds</a:t>
            </a:r>
          </a:p>
          <a:p>
            <a:pPr marL="457200" indent="-457200" algn="l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>
              <a:spcAft>
                <a:spcPts val="1000"/>
              </a:spcAft>
            </a:pPr>
            <a:endParaRPr lang="en-US" dirty="0">
              <a:solidFill>
                <a:srgbClr val="075970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140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7C7CB-DDF8-820B-DE24-481F35A4E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23075AA4-15B5-43F2-6B0C-AED7F5138664}"/>
              </a:ext>
            </a:extLst>
          </p:cNvPr>
          <p:cNvSpPr txBox="1">
            <a:spLocks/>
          </p:cNvSpPr>
          <p:nvPr/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WHERE ARE WE </a:t>
            </a:r>
            <a:r>
              <a:rPr lang="en-US" dirty="0">
                <a:solidFill>
                  <a:srgbClr val="005C74"/>
                </a:solidFill>
                <a:latin typeface="Tungsten Medium" pitchFamily="50" charset="0"/>
              </a:rPr>
              <a:t>GOING?</a:t>
            </a:r>
          </a:p>
        </p:txBody>
      </p:sp>
    </p:spTree>
    <p:extLst>
      <p:ext uri="{BB962C8B-B14F-4D97-AF65-F5344CB8AC3E}">
        <p14:creationId xmlns:p14="http://schemas.microsoft.com/office/powerpoint/2010/main" val="38305445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15ad86633c_0_25"/>
          <p:cNvSpPr/>
          <p:nvPr/>
        </p:nvSpPr>
        <p:spPr>
          <a:xfrm>
            <a:off x="8971472" y="155275"/>
            <a:ext cx="2881200" cy="1535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7C560B-B72D-4447-9F3C-B7F3670E8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75" y="455588"/>
            <a:ext cx="11611897" cy="5307399"/>
          </a:xfrm>
          <a:prstGeom prst="rect">
            <a:avLst/>
          </a:prstGeom>
        </p:spPr>
      </p:pic>
      <p:pic>
        <p:nvPicPr>
          <p:cNvPr id="1026" name="Picture 2" descr="Piper Sandler - Management Leadership ...">
            <a:extLst>
              <a:ext uri="{FF2B5EF4-FFF2-40B4-BE49-F238E27FC236}">
                <a16:creationId xmlns:a16="http://schemas.microsoft.com/office/drawing/2014/main" id="{D41EDF10-3992-D541-E1B9-049ABBAB6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05" y="5348748"/>
            <a:ext cx="7012316" cy="1053664"/>
          </a:xfrm>
          <a:prstGeom prst="rect">
            <a:avLst/>
          </a:prstGeom>
          <a:noFill/>
          <a:ln w="2857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D1856-F36B-B4B8-4C17-DDB0EC37C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A8E078B9-ED0D-30CE-141B-72605382A807}"/>
              </a:ext>
            </a:extLst>
          </p:cNvPr>
          <p:cNvSpPr txBox="1">
            <a:spLocks/>
          </p:cNvSpPr>
          <p:nvPr/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  <a:latin typeface="Tungsten Medium" pitchFamily="50" charset="0"/>
              </a:rPr>
              <a:t>THANK</a:t>
            </a:r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 YOU!</a:t>
            </a:r>
            <a:endParaRPr lang="en-US" dirty="0">
              <a:solidFill>
                <a:srgbClr val="005C74"/>
              </a:solidFill>
              <a:latin typeface="Tungsten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403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B3DDD-D531-BA63-818A-CF762942D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AE151B7B-8204-7233-E9A8-2532735BF7B9}"/>
              </a:ext>
            </a:extLst>
          </p:cNvPr>
          <p:cNvSpPr txBox="1">
            <a:spLocks/>
          </p:cNvSpPr>
          <p:nvPr/>
        </p:nvSpPr>
        <p:spPr>
          <a:xfrm>
            <a:off x="3185204" y="58342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ASSESSMENT </a:t>
            </a:r>
            <a:r>
              <a:rPr lang="en-US" dirty="0">
                <a:solidFill>
                  <a:srgbClr val="005C74"/>
                </a:solidFill>
                <a:latin typeface="Tungsten Medium" pitchFamily="50" charset="0"/>
              </a:rPr>
              <a:t>METHODOLOGY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4DB6A8-CFA9-B134-099B-99A9B472D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39"/>
            <a:ext cx="12192000" cy="584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73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4677A-0090-752B-5B53-BAACC411B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53761-B566-CB7E-F406-09CF946FD0C6}"/>
              </a:ext>
            </a:extLst>
          </p:cNvPr>
          <p:cNvSpPr txBox="1">
            <a:spLocks/>
          </p:cNvSpPr>
          <p:nvPr/>
        </p:nvSpPr>
        <p:spPr>
          <a:xfrm>
            <a:off x="838200" y="1530417"/>
            <a:ext cx="10515600" cy="426399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75970"/>
                </a:solidFill>
                <a:latin typeface="Montserrat Medium" pitchFamily="2" charset="0"/>
              </a:rPr>
              <a:t>Interiors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Montserrat Medium" pitchFamily="2" charset="0"/>
              </a:rPr>
              <a:t>Ceiling, Flooring, Casework, Walls, Interior Doors, Furniture, Capital Equipment, etc.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75970"/>
                </a:solidFill>
                <a:latin typeface="Montserrat Medium" pitchFamily="2" charset="0"/>
              </a:rPr>
              <a:t>Exteriors</a:t>
            </a:r>
            <a:endParaRPr lang="en-US" sz="2900" b="1" dirty="0">
              <a:solidFill>
                <a:srgbClr val="075970"/>
              </a:solidFill>
              <a:latin typeface="Montserrat Medium" pitchFamily="2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Montserrat Medium" pitchFamily="2" charset="0"/>
              </a:rPr>
              <a:t>Roofing, Masonry/Siding, Windows, Doors, Sidewalks, Parking Lots, Playgrounds, etc.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75970"/>
                </a:solidFill>
                <a:latin typeface="Montserrat Medium" pitchFamily="2" charset="0"/>
              </a:rPr>
              <a:t>Accessibility</a:t>
            </a:r>
            <a:endParaRPr lang="en-US" sz="2900" b="1" dirty="0">
              <a:solidFill>
                <a:srgbClr val="075970"/>
              </a:solidFill>
              <a:latin typeface="Montserrat Medium" pitchFamily="2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Montserrat Medium" pitchFamily="2" charset="0"/>
              </a:rPr>
              <a:t>Americans with Disability Act (ADA) Items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75970"/>
                </a:solidFill>
                <a:latin typeface="Montserrat Medium" pitchFamily="2" charset="0"/>
              </a:rPr>
              <a:t>Life</a:t>
            </a:r>
            <a:r>
              <a:rPr lang="en-US" sz="3300" dirty="0">
                <a:solidFill>
                  <a:srgbClr val="075970"/>
                </a:solidFill>
                <a:latin typeface="Montserrat Medium" pitchFamily="2" charset="0"/>
              </a:rPr>
              <a:t> </a:t>
            </a:r>
            <a:r>
              <a:rPr lang="en-US" sz="3300" b="1" dirty="0">
                <a:solidFill>
                  <a:srgbClr val="075970"/>
                </a:solidFill>
                <a:latin typeface="Montserrat Medium" pitchFamily="2" charset="0"/>
              </a:rPr>
              <a:t>Safety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Montserrat Medium" pitchFamily="2" charset="0"/>
              </a:rPr>
              <a:t>Fire alarm, Fire suppression, Secure Entry, Emergency Lighting, etc.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75970"/>
                </a:solidFill>
                <a:latin typeface="Montserrat Medium" pitchFamily="2" charset="0"/>
              </a:rPr>
              <a:t>Mechanical</a:t>
            </a:r>
            <a:endParaRPr lang="en-US" sz="2900" b="1" dirty="0">
              <a:solidFill>
                <a:srgbClr val="075970"/>
              </a:solidFill>
              <a:latin typeface="Montserrat Medium" pitchFamily="2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Montserrat Medium" pitchFamily="2" charset="0"/>
              </a:rPr>
              <a:t>HVAC, Piping, Ductwork, Temperature Controls, etc.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75970"/>
                </a:solidFill>
                <a:latin typeface="Montserrat Medium" pitchFamily="2" charset="0"/>
              </a:rPr>
              <a:t>Plumbing</a:t>
            </a:r>
            <a:endParaRPr lang="en-US" sz="2900" b="1" dirty="0">
              <a:solidFill>
                <a:srgbClr val="075970"/>
              </a:solidFill>
              <a:latin typeface="Montserrat Medium" pitchFamily="2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Montserrat Medium" pitchFamily="2" charset="0"/>
              </a:rPr>
              <a:t>Plumbing Fixtures, Water Heaters, Piping, etc.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75970"/>
                </a:solidFill>
                <a:latin typeface="Montserrat Medium" pitchFamily="2" charset="0"/>
              </a:rPr>
              <a:t>Electrical</a:t>
            </a:r>
            <a:endParaRPr lang="en-US" sz="2900" b="1" dirty="0">
              <a:solidFill>
                <a:srgbClr val="075970"/>
              </a:solidFill>
              <a:latin typeface="Montserrat Medium" pitchFamily="2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Montserrat Medium" pitchFamily="2" charset="0"/>
              </a:rPr>
              <a:t>Electrical Distribution, Electrical Switchgear, Lighting, etc.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75970"/>
                </a:solidFill>
                <a:latin typeface="Montserrat Medium" pitchFamily="2" charset="0"/>
              </a:rPr>
              <a:t>Technology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Montserrat Medium" pitchFamily="2" charset="0"/>
              </a:rPr>
              <a:t>Cabling Systems, Phone System, Video Surveillance, etc.</a:t>
            </a:r>
            <a:endParaRPr lang="en-US" sz="2800" dirty="0">
              <a:solidFill>
                <a:srgbClr val="075970"/>
              </a:solidFill>
              <a:latin typeface="Montserrat Medium" pitchFamily="2" charset="0"/>
            </a:endParaRPr>
          </a:p>
          <a:p>
            <a:pPr algn="l"/>
            <a:endParaRPr lang="en-US" dirty="0">
              <a:solidFill>
                <a:srgbClr val="075970"/>
              </a:solidFill>
              <a:latin typeface="Montserrat" pitchFamily="2" charset="0"/>
            </a:endParaRPr>
          </a:p>
        </p:txBody>
      </p:sp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6FB60A84-BE0E-C454-AEDA-D662759FEF2F}"/>
              </a:ext>
            </a:extLst>
          </p:cNvPr>
          <p:cNvSpPr txBox="1">
            <a:spLocks/>
          </p:cNvSpPr>
          <p:nvPr/>
        </p:nvSpPr>
        <p:spPr>
          <a:xfrm>
            <a:off x="64423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D14727"/>
                </a:solidFill>
                <a:latin typeface="Tungsten Medium" pitchFamily="50" charset="0"/>
              </a:rPr>
              <a:t>ASSET CATEGORIES</a:t>
            </a:r>
            <a:endParaRPr lang="en-US" dirty="0">
              <a:solidFill>
                <a:srgbClr val="005C74"/>
              </a:solidFill>
              <a:latin typeface="Tungsten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790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DC09-5BDD-2E13-DCAD-235C4BB7D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142455-80FD-28C4-A686-A57D03C99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61" y="122175"/>
            <a:ext cx="5110548" cy="6613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E0855A-61F9-6A51-1D4A-4A165F43D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593" y="122175"/>
            <a:ext cx="5110549" cy="661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85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Denovo">
      <a:dk1>
        <a:sysClr val="windowText" lastClr="000000"/>
      </a:dk1>
      <a:lt1>
        <a:sysClr val="window" lastClr="FFFFFF"/>
      </a:lt1>
      <a:dk2>
        <a:srgbClr val="282828"/>
      </a:dk2>
      <a:lt2>
        <a:srgbClr val="282828"/>
      </a:lt2>
      <a:accent1>
        <a:srgbClr val="D14727"/>
      </a:accent1>
      <a:accent2>
        <a:srgbClr val="075970"/>
      </a:accent2>
      <a:accent3>
        <a:srgbClr val="00A9CE"/>
      </a:accent3>
      <a:accent4>
        <a:srgbClr val="D14727"/>
      </a:accent4>
      <a:accent5>
        <a:srgbClr val="075970"/>
      </a:accent5>
      <a:accent6>
        <a:srgbClr val="00A9CE"/>
      </a:accent6>
      <a:hlink>
        <a:srgbClr val="467886"/>
      </a:hlink>
      <a:folHlink>
        <a:srgbClr val="96607D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14727"/>
        </a:solidFill>
        <a:ln>
          <a:noFill/>
        </a:ln>
      </a:spPr>
      <a:bodyPr rtlCol="0" anchor="ctr"/>
      <a:lstStyle>
        <a:defPPr algn="ctr">
          <a:defRPr>
            <a:solidFill>
              <a:srgbClr val="D14727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ba4c3e7-d12e-406a-b380-0da9611c09ff">
      <Terms xmlns="http://schemas.microsoft.com/office/infopath/2007/PartnerControls"/>
    </lcf76f155ced4ddcb4097134ff3c332f>
    <TaxCatchAll xmlns="3e183c3f-1700-44ca-b546-d13cb979913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B22D9E5C3AA4DADA28B6537D1C4CE" ma:contentTypeVersion="14" ma:contentTypeDescription="Create a new document." ma:contentTypeScope="" ma:versionID="facb74c5702ace0085002badf7bc4c7c">
  <xsd:schema xmlns:xsd="http://www.w3.org/2001/XMLSchema" xmlns:xs="http://www.w3.org/2001/XMLSchema" xmlns:p="http://schemas.microsoft.com/office/2006/metadata/properties" xmlns:ns2="3ba4c3e7-d12e-406a-b380-0da9611c09ff" xmlns:ns3="3e183c3f-1700-44ca-b546-d13cb9799138" targetNamespace="http://schemas.microsoft.com/office/2006/metadata/properties" ma:root="true" ma:fieldsID="d9f62ca3fc957126301400013ab6116a" ns2:_="" ns3:_="">
    <xsd:import namespace="3ba4c3e7-d12e-406a-b380-0da9611c09ff"/>
    <xsd:import namespace="3e183c3f-1700-44ca-b546-d13cb97991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a4c3e7-d12e-406a-b380-0da9611c09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8bc178c-4c3c-44ca-8ead-3f82e2c0d8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183c3f-1700-44ca-b546-d13cb979913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628520c-472f-40d9-a1bb-52ff186a3782}" ma:internalName="TaxCatchAll" ma:showField="CatchAllData" ma:web="3e183c3f-1700-44ca-b546-d13cb97991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28DB80-03FC-47BF-94E7-31F8620A9EA3}">
  <ds:schemaRefs>
    <ds:schemaRef ds:uri="http://schemas.microsoft.com/office/2006/metadata/properties"/>
    <ds:schemaRef ds:uri="http://purl.org/dc/elements/1.1/"/>
    <ds:schemaRef ds:uri="20148b1e-604a-4257-ab16-2789abe6b9e8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1D1A816-8EE5-4EA4-A2EA-1F2A3CC9DE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E12172-4909-4C3E-BCCD-B536667C6FE2}"/>
</file>

<file path=docProps/app.xml><?xml version="1.0" encoding="utf-8"?>
<Properties xmlns="http://schemas.openxmlformats.org/officeDocument/2006/extended-properties" xmlns:vt="http://schemas.openxmlformats.org/officeDocument/2006/docPropsVTypes">
  <TotalTime>18340</TotalTime>
  <Words>749</Words>
  <Application>Microsoft Office PowerPoint</Application>
  <PresentationFormat>Widescreen</PresentationFormat>
  <Paragraphs>130</Paragraphs>
  <Slides>64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5" baseType="lpstr">
      <vt:lpstr>Montserrat Medium</vt:lpstr>
      <vt:lpstr>Tungsten Book</vt:lpstr>
      <vt:lpstr>Calibri Light</vt:lpstr>
      <vt:lpstr>Montserrat</vt:lpstr>
      <vt:lpstr>Montserrat Light</vt:lpstr>
      <vt:lpstr>Arial</vt:lpstr>
      <vt:lpstr>Tungsten Medium</vt:lpstr>
      <vt:lpstr>Calibri</vt:lpstr>
      <vt:lpstr>Montserrat SemiBold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 Avery</dc:creator>
  <cp:lastModifiedBy>Connor Wohlenhaus</cp:lastModifiedBy>
  <cp:revision>79</cp:revision>
  <cp:lastPrinted>2024-11-13T16:38:59Z</cp:lastPrinted>
  <dcterms:created xsi:type="dcterms:W3CDTF">2023-08-07T15:24:10Z</dcterms:created>
  <dcterms:modified xsi:type="dcterms:W3CDTF">2025-03-12T19:23:12Z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0x010100899B22D9E5C3AA4DADA28B6537D1C4CE</vt:lpwstr>
  </property>
  <property fmtid="{D5CDD505-2E9C-101B-9397-08002B2CF9AE}" pid="3" name="Order">
    <vt:lpwstr>5600.00000000000</vt:lpwstr>
  </property>
  <property fmtid="{D5CDD505-2E9C-101B-9397-08002B2CF9AE}" pid="4" name="MediaServiceImageTags">
    <vt:lpwstr/>
  </property>
</Properties>
</file>