
<file path=[Content_Types].xml><?xml version="1.0" encoding="utf-8"?>
<Types xmlns="http://schemas.openxmlformats.org/package/2006/content-types">
  <Default Extension="fntdata" ContentType="application/x-fontdata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y="5143500" cx="9144000"/>
  <p:notesSz cx="6858000" cy="9144000"/>
  <p:embeddedFontLst>
    <p:embeddedFont>
      <p:font typeface="Roboto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38850AD-9EBC-4C5C-A414-A269686DB15B}">
  <a:tblStyle styleId="{038850AD-9EBC-4C5C-A414-A269686DB1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Roboto-regular.fntdata"/><Relationship Id="rId21" Type="http://schemas.openxmlformats.org/officeDocument/2006/relationships/slide" Target="slides/slide15.xml"/><Relationship Id="rId68" Type="http://schemas.openxmlformats.org/officeDocument/2006/relationships/customXml" Target="../customXml/item2.xml"/><Relationship Id="rId7" Type="http://schemas.openxmlformats.org/officeDocument/2006/relationships/slide" Target="slides/slide1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66" Type="http://schemas.openxmlformats.org/officeDocument/2006/relationships/font" Target="fonts/Roboto-boldItalic.fntdata"/><Relationship Id="rId24" Type="http://schemas.openxmlformats.org/officeDocument/2006/relationships/slide" Target="slides/slide18.xml"/><Relationship Id="rId53" Type="http://schemas.openxmlformats.org/officeDocument/2006/relationships/slide" Target="slides/slide47.xml"/><Relationship Id="rId11" Type="http://schemas.openxmlformats.org/officeDocument/2006/relationships/slide" Target="slides/slide5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64" Type="http://schemas.openxmlformats.org/officeDocument/2006/relationships/font" Target="fonts/Roboto-bold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56" Type="http://schemas.openxmlformats.org/officeDocument/2006/relationships/slide" Target="slides/slide50.xml"/><Relationship Id="rId14" Type="http://schemas.openxmlformats.org/officeDocument/2006/relationships/slide" Target="slides/slide8.xml"/><Relationship Id="rId69" Type="http://schemas.openxmlformats.org/officeDocument/2006/relationships/customXml" Target="../customXml/item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presProps" Target="presProps.xml"/><Relationship Id="rId46" Type="http://schemas.openxmlformats.org/officeDocument/2006/relationships/slide" Target="slides/slide40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59" Type="http://schemas.openxmlformats.org/officeDocument/2006/relationships/slide" Target="slides/slide53.xml"/><Relationship Id="rId17" Type="http://schemas.openxmlformats.org/officeDocument/2006/relationships/slide" Target="slides/slide11.xml"/><Relationship Id="rId67" Type="http://schemas.openxmlformats.org/officeDocument/2006/relationships/customXml" Target="../customXml/item1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20" Type="http://schemas.openxmlformats.org/officeDocument/2006/relationships/slide" Target="slides/slide14.xml"/><Relationship Id="rId54" Type="http://schemas.openxmlformats.org/officeDocument/2006/relationships/slide" Target="slides/slide48.xml"/><Relationship Id="rId1" Type="http://schemas.openxmlformats.org/officeDocument/2006/relationships/theme" Target="theme/theme2.xml"/><Relationship Id="rId6" Type="http://schemas.openxmlformats.org/officeDocument/2006/relationships/notesMaster" Target="notesMasters/notesMaster1.xml"/><Relationship Id="rId49" Type="http://schemas.openxmlformats.org/officeDocument/2006/relationships/slide" Target="slides/slide43.xml"/><Relationship Id="rId36" Type="http://schemas.openxmlformats.org/officeDocument/2006/relationships/slide" Target="slides/slide30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7" Type="http://schemas.openxmlformats.org/officeDocument/2006/relationships/slide" Target="slides/slide51.xml"/><Relationship Id="rId15" Type="http://schemas.openxmlformats.org/officeDocument/2006/relationships/slide" Target="slides/slide9.xml"/><Relationship Id="rId44" Type="http://schemas.openxmlformats.org/officeDocument/2006/relationships/slide" Target="slides/slide38.xml"/><Relationship Id="rId31" Type="http://schemas.openxmlformats.org/officeDocument/2006/relationships/slide" Target="slides/slide25.xml"/><Relationship Id="rId65" Type="http://schemas.openxmlformats.org/officeDocument/2006/relationships/font" Target="fonts/Roboto-italic.fntdata"/><Relationship Id="rId60" Type="http://schemas.openxmlformats.org/officeDocument/2006/relationships/slide" Target="slides/slide54.xml"/><Relationship Id="rId52" Type="http://schemas.openxmlformats.org/officeDocument/2006/relationships/slide" Target="slides/slide46.xml"/><Relationship Id="rId10" Type="http://schemas.openxmlformats.org/officeDocument/2006/relationships/slide" Target="slides/slide4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39" Type="http://schemas.openxmlformats.org/officeDocument/2006/relationships/slide" Target="slides/slide3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63244d6db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d63244d6d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63244d6d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63244d6d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d63244d6db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d63244d6d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63244d6db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63244d6db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d63244d6db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d63244d6db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63244d6db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d63244d6db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63244d6d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d63244d6d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d63244d6db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d63244d6db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63244d6db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d63244d6d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d63244d6db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d63244d6db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b90bfcbf0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b90bfcbf0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cd522726b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cd522726b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d63244d6db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d63244d6db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d63244d6d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d63244d6d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d63244d6db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d63244d6db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cbfe6c8d3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cbfe6c8d3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cbaa415b8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cbaa415b8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63244d6db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d63244d6db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63244d6db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d63244d6db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d6782d79a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d6782d79a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deeeaf37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deeeaf37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this to feedback or slide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bbf4fc6e1a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bbf4fc6e1a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d6782d79a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d6782d79a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d63244d6db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d63244d6d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d63244d6db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d63244d6db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63244d6d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d63244d6d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d63244d6db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d63244d6db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cbfe6c8d3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cbfe6c8d3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d63244d6db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d63244d6db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d63244d6db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d63244d6db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Determine where this slide falls in the deck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deeeaf37c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deeeaf37c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Determine where this slide falls in the deck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63244d6db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63244d6db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bbf4fc6e1a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bbf4fc6e1a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d63244d6db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d63244d6db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d63244d6db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d63244d6db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d63244d6db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d63244d6db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d63244d6db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d63244d6db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d63244d6db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d63244d6db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d63244d6db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d63244d6db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d63244d6db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d63244d6db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ccba57643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ccba57643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d63244d6db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d63244d6db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d63244d6db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d63244d6db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Amy speak to this slide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d63244d6d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d63244d6d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d63244d6db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d63244d6db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d63244d6db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d63244d6db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d63244d6db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d63244d6db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Dan or Caleb speak?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d63244d6db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d63244d6db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d63244d6db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d63244d6db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staff speak?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d63244d6db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d63244d6db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bd256ae6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bd256ae6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63244d6d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63244d6d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63244d6d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d63244d6d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63244d6d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63244d6d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63244d6db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d63244d6d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5904"/>
            <a:ext cx="9144000" cy="539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42050"/>
            <a:ext cx="9217925" cy="53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>
                <a:solidFill>
                  <a:srgbClr val="C00000"/>
                </a:solidFill>
              </a:rPr>
              <a:t>Central Decatur </a:t>
            </a:r>
            <a:r>
              <a:rPr lang="en" sz="3620">
                <a:solidFill>
                  <a:srgbClr val="C00000"/>
                </a:solidFill>
              </a:rPr>
              <a:t>Community Meeting</a:t>
            </a:r>
            <a:endParaRPr sz="3620">
              <a:solidFill>
                <a:srgbClr val="C00000"/>
              </a:solidFill>
            </a:endParaRPr>
          </a:p>
        </p:txBody>
      </p:sp>
      <p:sp>
        <p:nvSpPr>
          <p:cNvPr id="70" name="Google Shape;70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Wednesday</a:t>
            </a:r>
            <a:r>
              <a:rPr lang="en">
                <a:solidFill>
                  <a:schemeClr val="dk2"/>
                </a:solidFill>
              </a:rPr>
              <a:t>, April 22nd, 2026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3157" y="4427980"/>
            <a:ext cx="1343275" cy="5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 title="CD_Cardinal_Logo_2Color-150x15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122" y="4336063"/>
            <a:ext cx="766700" cy="7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15944" y="4572725"/>
            <a:ext cx="1381125" cy="4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471900" y="4172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Facility Comparison</a:t>
            </a:r>
            <a:endParaRPr sz="3400"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363" y="1308525"/>
            <a:ext cx="6823171" cy="36537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 Board Sessions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226078" y="5124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5-Year Maintenance Planning</a:t>
            </a:r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3">
            <a:alphaModFix/>
          </a:blip>
          <a:srcRect b="0" l="3964" r="3853" t="0"/>
          <a:stretch/>
        </p:blipFill>
        <p:spPr>
          <a:xfrm>
            <a:off x="3182550" y="153113"/>
            <a:ext cx="5770375" cy="48372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226075" y="1465800"/>
            <a:ext cx="2619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Detailed maintenance planning for all facilities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The cost to maintain and renovate South is becoming difficult for the district to manage given current funding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title"/>
          </p:nvPr>
        </p:nvSpPr>
        <p:spPr>
          <a:xfrm>
            <a:off x="226078" y="5124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Paths to Fund Projects</a:t>
            </a:r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3">
            <a:alphaModFix/>
          </a:blip>
          <a:srcRect b="11299" l="5485" r="7034" t="5988"/>
          <a:stretch/>
        </p:blipFill>
        <p:spPr>
          <a:xfrm>
            <a:off x="4355900" y="137938"/>
            <a:ext cx="3978175" cy="486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471900" y="4172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Renovate South vs. Build Addition</a:t>
            </a:r>
            <a:endParaRPr sz="3400"/>
          </a:p>
        </p:txBody>
      </p:sp>
      <p:sp>
        <p:nvSpPr>
          <p:cNvPr id="173" name="Google Shape;173;p26"/>
          <p:cNvSpPr txBox="1"/>
          <p:nvPr/>
        </p:nvSpPr>
        <p:spPr>
          <a:xfrm>
            <a:off x="340500" y="1920775"/>
            <a:ext cx="83535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Renovation Costs &amp; New Construction Comparable</a:t>
            </a:r>
            <a:endParaRPr b="1"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Why?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-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Redundant spaces in both locations (Art, Music, Office, etc.)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-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Declining enrollment (less classrooms needed)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471900" y="4172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Directive from Board of Education</a:t>
            </a:r>
            <a:endParaRPr sz="3400"/>
          </a:p>
        </p:txBody>
      </p:sp>
      <p:sp>
        <p:nvSpPr>
          <p:cNvPr id="179" name="Google Shape;179;p27"/>
          <p:cNvSpPr txBox="1"/>
          <p:nvPr/>
        </p:nvSpPr>
        <p:spPr>
          <a:xfrm>
            <a:off x="340500" y="1920775"/>
            <a:ext cx="83535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Investigate &amp; Plan for a consolidated PK-12 facility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Staff User Groups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type="title"/>
          </p:nvPr>
        </p:nvSpPr>
        <p:spPr>
          <a:xfrm>
            <a:off x="471900" y="4172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Staff User Groups</a:t>
            </a:r>
            <a:endParaRPr sz="3400"/>
          </a:p>
        </p:txBody>
      </p:sp>
      <p:sp>
        <p:nvSpPr>
          <p:cNvPr id="190" name="Google Shape;190;p29"/>
          <p:cNvSpPr txBox="1"/>
          <p:nvPr/>
        </p:nvSpPr>
        <p:spPr>
          <a:xfrm>
            <a:off x="168775" y="1920775"/>
            <a:ext cx="87678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-"/>
            </a:pPr>
            <a:r>
              <a:rPr b="1"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When? 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Two meetings held in December &amp; January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-"/>
            </a:pPr>
            <a:r>
              <a:rPr b="1"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Who? 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Two groups - elementary group &amp; Junior-Senior High Group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-"/>
            </a:pPr>
            <a:r>
              <a:rPr b="1"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Why?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Validate consolidation strategy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Deeper understanding of programming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Understand unique needs &amp; challenges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Review preliminary conceptual plans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Task Force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460950" y="66635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Purpose of Community Task Force</a:t>
            </a:r>
            <a:endParaRPr sz="3400"/>
          </a:p>
        </p:txBody>
      </p:sp>
      <p:sp>
        <p:nvSpPr>
          <p:cNvPr id="201" name="Google Shape;201;p31"/>
          <p:cNvSpPr txBox="1"/>
          <p:nvPr/>
        </p:nvSpPr>
        <p:spPr>
          <a:xfrm>
            <a:off x="168775" y="1920775"/>
            <a:ext cx="87678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b="1"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WHO?</a:t>
            </a:r>
            <a:endParaRPr b="1"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16 members | 5 staff &amp; 11 community members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Representative of a broad cross-section of the community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b="1"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RESPONSIBILITIES</a:t>
            </a:r>
            <a:endParaRPr b="1"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 u="sng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Understand 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conditions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of district facilities and financial standing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 u="sng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Collaborate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together to determine best direction for the district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Conduct a transparent &amp; </a:t>
            </a:r>
            <a:r>
              <a:rPr lang="en" sz="1700" u="sng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community-led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process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GOAL</a:t>
            </a:r>
            <a:endParaRPr b="1"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Provide a </a:t>
            </a:r>
            <a:r>
              <a:rPr lang="en" sz="1700" u="sng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recommendation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to the board of education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B2828"/>
                </a:solidFill>
              </a:rPr>
              <a:t>Tonight’s Agenda</a:t>
            </a:r>
            <a:endParaRPr>
              <a:solidFill>
                <a:srgbClr val="2B2828"/>
              </a:solidFill>
            </a:endParaRPr>
          </a:p>
        </p:txBody>
      </p:sp>
      <p:sp>
        <p:nvSpPr>
          <p:cNvPr id="79" name="Google Shape;79;p14"/>
          <p:cNvSpPr txBox="1"/>
          <p:nvPr>
            <p:ph idx="2" type="body"/>
          </p:nvPr>
        </p:nvSpPr>
        <p:spPr>
          <a:xfrm>
            <a:off x="4787825" y="724200"/>
            <a:ext cx="419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Timeline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Master Planning Process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Master Plan Recommendation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Costs &amp; Tax Impact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 and Why Now?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What’s Next</a:t>
            </a:r>
            <a:endParaRPr/>
          </a:p>
        </p:txBody>
      </p:sp>
      <p:sp>
        <p:nvSpPr>
          <p:cNvPr id="80" name="Google Shape;80;p14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Sharing the District’s Proposed </a:t>
            </a:r>
            <a:r>
              <a:rPr b="1" i="1" lang="en"/>
              <a:t>Facility Master Plan</a:t>
            </a:r>
            <a:endParaRPr b="1"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/>
          <p:nvPr>
            <p:ph type="title"/>
          </p:nvPr>
        </p:nvSpPr>
        <p:spPr>
          <a:xfrm>
            <a:off x="460950" y="7113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Meeting #1 Agenda - </a:t>
            </a:r>
            <a:r>
              <a:rPr b="1" lang="en" sz="3400"/>
              <a:t>Understand</a:t>
            </a:r>
            <a:endParaRPr b="1" sz="3400"/>
          </a:p>
        </p:txBody>
      </p:sp>
      <p:sp>
        <p:nvSpPr>
          <p:cNvPr id="207" name="Google Shape;207;p32"/>
          <p:cNvSpPr txBox="1"/>
          <p:nvPr/>
        </p:nvSpPr>
        <p:spPr>
          <a:xfrm>
            <a:off x="460950" y="1749468"/>
            <a:ext cx="8222100" cy="3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Guiding Principles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Facility Assessment Overview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Enrollment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School Finance 101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Central Decatur’s Financial Picture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One Campus vs. Two Campuses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Career-Based Learning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Preliminary concept presentation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p32"/>
          <p:cNvPicPr preferRelativeResize="0"/>
          <p:nvPr/>
        </p:nvPicPr>
        <p:blipFill rotWithShape="1">
          <a:blip r:embed="rId3">
            <a:alphaModFix/>
          </a:blip>
          <a:srcRect b="15151" l="6548" r="10354" t="8983"/>
          <a:stretch/>
        </p:blipFill>
        <p:spPr>
          <a:xfrm>
            <a:off x="5902350" y="1579600"/>
            <a:ext cx="2780700" cy="3338875"/>
          </a:xfrm>
          <a:prstGeom prst="rect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>
            <p:ph type="title"/>
          </p:nvPr>
        </p:nvSpPr>
        <p:spPr>
          <a:xfrm>
            <a:off x="460950" y="7113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Meeting #2 Agenda - </a:t>
            </a:r>
            <a:r>
              <a:rPr b="1" lang="en" sz="3400"/>
              <a:t>Contemplate</a:t>
            </a:r>
            <a:endParaRPr b="1" sz="3400"/>
          </a:p>
        </p:txBody>
      </p:sp>
      <p:sp>
        <p:nvSpPr>
          <p:cNvPr id="214" name="Google Shape;214;p33"/>
          <p:cNvSpPr txBox="1"/>
          <p:nvPr/>
        </p:nvSpPr>
        <p:spPr>
          <a:xfrm>
            <a:off x="460950" y="1805725"/>
            <a:ext cx="8222100" cy="3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Meeting #1 Recap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North Campus Facility Tour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Taxes &amp; Budgets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“Build-A-Project” Exercise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Group Discussion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716" y="1479025"/>
            <a:ext cx="4562686" cy="34247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>
            <p:ph type="title"/>
          </p:nvPr>
        </p:nvSpPr>
        <p:spPr>
          <a:xfrm>
            <a:off x="460950" y="7113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Meeting #3 Agenda - </a:t>
            </a:r>
            <a:r>
              <a:rPr b="1" lang="en" sz="3400"/>
              <a:t>Recommend</a:t>
            </a:r>
            <a:endParaRPr b="1" sz="3400"/>
          </a:p>
        </p:txBody>
      </p:sp>
      <p:sp>
        <p:nvSpPr>
          <p:cNvPr id="221" name="Google Shape;221;p34"/>
          <p:cNvSpPr txBox="1"/>
          <p:nvPr/>
        </p:nvSpPr>
        <p:spPr>
          <a:xfrm>
            <a:off x="460950" y="1805725"/>
            <a:ext cx="8222100" cy="3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Meeting #2 Recap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South Elementary Facility Tour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Project Refinement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The Plan for South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828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2B2828"/>
                </a:solidFill>
                <a:latin typeface="Roboto"/>
                <a:ea typeface="Roboto"/>
                <a:cs typeface="Roboto"/>
                <a:sym typeface="Roboto"/>
              </a:rPr>
              <a:t>Why and Why Now?</a:t>
            </a:r>
            <a:endParaRPr sz="1800">
              <a:solidFill>
                <a:srgbClr val="2B28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825" y="1805725"/>
            <a:ext cx="4120500" cy="30857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0000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Master Plan Recommendation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911" y="0"/>
            <a:ext cx="720018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Elementary</a:t>
            </a:r>
            <a:endParaRPr sz="3400"/>
          </a:p>
        </p:txBody>
      </p:sp>
      <p:sp>
        <p:nvSpPr>
          <p:cNvPr id="238" name="Google Shape;238;p3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18 Total Elementary Classrooms (7 in addition)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New Elementary Office Space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Forced Entry Vestibule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Central Office backfills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Expanded Cafeteria space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Existing cafeteria infilled with learning spaces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New Playgrounds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Elementary Programming Stays Separate</a:t>
            </a:r>
            <a:endParaRPr/>
          </a:p>
        </p:txBody>
      </p:sp>
      <p:pic>
        <p:nvPicPr>
          <p:cNvPr id="239" name="Google Shape;2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700" y="67913"/>
            <a:ext cx="5929301" cy="500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Junior-Senior High</a:t>
            </a:r>
            <a:endParaRPr sz="3400"/>
          </a:p>
        </p:txBody>
      </p:sp>
      <p:sp>
        <p:nvSpPr>
          <p:cNvPr id="245" name="Google Shape;245;p38"/>
          <p:cNvSpPr txBox="1"/>
          <p:nvPr>
            <p:ph idx="1" type="body"/>
          </p:nvPr>
        </p:nvSpPr>
        <p:spPr>
          <a:xfrm>
            <a:off x="226075" y="1465800"/>
            <a:ext cx="2808000" cy="3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/>
              <a:t>Facility-Wide Improvements</a:t>
            </a:r>
            <a:endParaRPr b="1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Exterior Door Replacements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Ceiling Replacements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Classroom casework upgrades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/>
              <a:t>Forced-Entry Vestibule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/>
              <a:t>Centralized CTE wing</a:t>
            </a:r>
            <a:r>
              <a:rPr lang="en"/>
              <a:t> (career-based learning)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/>
              <a:t>CTE upgrades &amp; renovations</a:t>
            </a:r>
            <a:endParaRPr b="1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Code-compliant storage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Updated &amp; right-sized classrooms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Improved welding exhaust &amp; </a:t>
            </a:r>
            <a:r>
              <a:rPr lang="en"/>
              <a:t>dust</a:t>
            </a:r>
            <a:r>
              <a:rPr lang="en"/>
              <a:t> collection</a:t>
            </a:r>
            <a:endParaRPr/>
          </a:p>
        </p:txBody>
      </p:sp>
      <p:pic>
        <p:nvPicPr>
          <p:cNvPr id="246" name="Google Shape;24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800" y="152700"/>
            <a:ext cx="5870200" cy="490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Site</a:t>
            </a:r>
            <a:endParaRPr sz="3400"/>
          </a:p>
        </p:txBody>
      </p:sp>
      <p:sp>
        <p:nvSpPr>
          <p:cNvPr id="252" name="Google Shape;252;p39"/>
          <p:cNvSpPr txBox="1"/>
          <p:nvPr>
            <p:ph idx="1" type="body"/>
          </p:nvPr>
        </p:nvSpPr>
        <p:spPr>
          <a:xfrm>
            <a:off x="226075" y="1433653"/>
            <a:ext cx="2808000" cy="3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Expanded parking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Separate parent &amp; bus pick-up and drop-off loops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Improved traffic flow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Improved safety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/>
              <a:t>Maximize green space for playground &amp; recess usage</a:t>
            </a:r>
            <a:endParaRPr sz="1400"/>
          </a:p>
        </p:txBody>
      </p:sp>
      <p:pic>
        <p:nvPicPr>
          <p:cNvPr id="253" name="Google Shape;25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951" y="-15365"/>
            <a:ext cx="5873051" cy="53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Facility Separation</a:t>
            </a:r>
            <a:endParaRPr sz="3400"/>
          </a:p>
        </p:txBody>
      </p:sp>
      <p:sp>
        <p:nvSpPr>
          <p:cNvPr id="259" name="Google Shape;259;p40"/>
          <p:cNvSpPr txBox="1"/>
          <p:nvPr>
            <p:ph idx="1" type="body"/>
          </p:nvPr>
        </p:nvSpPr>
        <p:spPr>
          <a:xfrm>
            <a:off x="226075" y="1433653"/>
            <a:ext cx="2808000" cy="3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PK through 6th </a:t>
            </a:r>
            <a:r>
              <a:rPr lang="en" sz="1400"/>
              <a:t>completely</a:t>
            </a:r>
            <a:r>
              <a:rPr lang="en" sz="1400"/>
              <a:t> separate from 7th-12th programing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Separate kitchen &amp; cafeteria spaces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Separate gym &amp; multi-purpose space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60" name="Google Shape;2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950" y="0"/>
            <a:ext cx="54935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What Happens to South?</a:t>
            </a:r>
            <a:endParaRPr sz="3400"/>
          </a:p>
        </p:txBody>
      </p:sp>
      <p:sp>
        <p:nvSpPr>
          <p:cNvPr id="266" name="Google Shape;266;p41"/>
          <p:cNvSpPr txBox="1"/>
          <p:nvPr>
            <p:ph idx="1" type="body"/>
          </p:nvPr>
        </p:nvSpPr>
        <p:spPr>
          <a:xfrm>
            <a:off x="226075" y="1433653"/>
            <a:ext cx="2808000" cy="3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After discussing many options for the use of South Elementary, </a:t>
            </a:r>
            <a:r>
              <a:rPr i="1" lang="en" sz="1400"/>
              <a:t>the task force recommends that the building be demolished</a:t>
            </a:r>
            <a:endParaRPr i="1"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Currently no community use in place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Important that no further maintenance expenses be incurred by the district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graphicFrame>
        <p:nvGraphicFramePr>
          <p:cNvPr id="267" name="Google Shape;267;p41"/>
          <p:cNvGraphicFramePr/>
          <p:nvPr/>
        </p:nvGraphicFramePr>
        <p:xfrm>
          <a:off x="3910025" y="562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{038850AD-9EBC-4C5C-A414-A269686DB15B}</a:tableStyleId>
              </a:tblPr>
              <a:tblGrid>
                <a:gridCol w="1579850"/>
                <a:gridCol w="1579850"/>
                <a:gridCol w="1579850"/>
              </a:tblGrid>
              <a:tr h="1352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Demolish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$320,000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AutoNum type="arabicPeriod"/>
                      </a:pPr>
                      <a:r>
                        <a:rPr lang="en"/>
                        <a:t>Sell land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AutoNum type="arabicPeriod"/>
                      </a:pPr>
                      <a:r>
                        <a:rPr lang="en"/>
                        <a:t>Donate Land to City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AutoNum type="arabicPeriod"/>
                      </a:pPr>
                      <a:r>
                        <a:rPr lang="en"/>
                        <a:t>Keep land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131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Keep Gym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$900,000 - 1,100,000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Relocate Utilities, New Parking, New Entrance, New HVAC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1352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Keep Gym &amp; Renovate (Light)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$1,900,000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Restroom renovations, new lighting, gym floor replacement, paint/finishes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268" name="Google Shape;268;p41"/>
          <p:cNvSpPr/>
          <p:nvPr/>
        </p:nvSpPr>
        <p:spPr>
          <a:xfrm>
            <a:off x="3913875" y="570600"/>
            <a:ext cx="4739700" cy="1344600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Completing the Plan!</a:t>
            </a:r>
            <a:endParaRPr sz="3400"/>
          </a:p>
        </p:txBody>
      </p:sp>
      <p:sp>
        <p:nvSpPr>
          <p:cNvPr id="274" name="Google Shape;274;p42"/>
          <p:cNvSpPr txBox="1"/>
          <p:nvPr>
            <p:ph idx="1" type="body"/>
          </p:nvPr>
        </p:nvSpPr>
        <p:spPr>
          <a:xfrm>
            <a:off x="226075" y="1433653"/>
            <a:ext cx="2808000" cy="3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The Bond issue in 2001 had the end goal in mind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The original plans anticipated the district’s needs for this project… 25 years ago!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Space was allocated appropriately with the design of North Elementary’s geothermal HVAC system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75" name="Google Shape;27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8975" y="29178"/>
            <a:ext cx="5865026" cy="508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0000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Cost &amp; Tax Impact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Project Costs</a:t>
            </a:r>
            <a:endParaRPr sz="3400"/>
          </a:p>
        </p:txBody>
      </p:sp>
      <p:sp>
        <p:nvSpPr>
          <p:cNvPr id="286" name="Google Shape;286;p44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solidFill>
            <a:srgbClr val="C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Elementary Addition, Renovations &amp; Demolition of South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$10.5M*</a:t>
            </a:r>
            <a:endParaRPr sz="4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*</a:t>
            </a:r>
            <a:r>
              <a:rPr lang="en">
                <a:solidFill>
                  <a:schemeClr val="lt1"/>
                </a:solidFill>
              </a:rPr>
              <a:t>Total Project Budget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7" name="Google Shape;287;p44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solidFill>
            <a:srgbClr val="9E9E9E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Junior-Senior High Renovations &amp; CTE Upgrades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$4.6M*</a:t>
            </a:r>
            <a:endParaRPr sz="4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*</a:t>
            </a:r>
            <a:r>
              <a:rPr lang="en">
                <a:solidFill>
                  <a:schemeClr val="lt1"/>
                </a:solidFill>
              </a:rPr>
              <a:t>Total Project Budget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Funding Sources</a:t>
            </a:r>
            <a:endParaRPr sz="3400"/>
          </a:p>
        </p:txBody>
      </p:sp>
      <p:sp>
        <p:nvSpPr>
          <p:cNvPr id="293" name="Google Shape;293;p4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District funds </a:t>
            </a:r>
            <a:r>
              <a:rPr b="1" lang="en"/>
              <a:t>$</a:t>
            </a:r>
            <a:r>
              <a:rPr b="1" lang="en"/>
              <a:t>3</a:t>
            </a:r>
            <a:r>
              <a:rPr b="1" lang="en"/>
              <a:t>.7M*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Funding comes from bonding against recurring revenues dedicated toward facility maintenance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Final dollar figure to be determined after financial advisor review with school board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Community funds </a:t>
            </a:r>
            <a:r>
              <a:rPr b="1" lang="en"/>
              <a:t>$11.4M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Funding comes from sale of General Obligation Bonds to be voted on by district residents (property tax impact)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Property Tax Impacts*</a:t>
            </a:r>
            <a:endParaRPr sz="3400"/>
          </a:p>
        </p:txBody>
      </p:sp>
      <p:graphicFrame>
        <p:nvGraphicFramePr>
          <p:cNvPr id="299" name="Google Shape;299;p46"/>
          <p:cNvGraphicFramePr/>
          <p:nvPr/>
        </p:nvGraphicFramePr>
        <p:xfrm>
          <a:off x="839150" y="828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{038850AD-9EBC-4C5C-A414-A269686DB15B}</a:tableStyleId>
              </a:tblPr>
              <a:tblGrid>
                <a:gridCol w="1866425"/>
                <a:gridCol w="1866425"/>
                <a:gridCol w="1866425"/>
                <a:gridCol w="1866425"/>
              </a:tblGrid>
              <a:tr h="953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PROPERTY TYPE</a:t>
                      </a:r>
                      <a:endParaRPr b="1"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ASSESSED VALUE / # OF ACRES</a:t>
                      </a:r>
                      <a:endParaRPr sz="15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ANNUAL TAX INCREASE</a:t>
                      </a:r>
                      <a:endParaRPr b="1"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MONTHLY TAX INCREASE</a:t>
                      </a:r>
                      <a:endParaRPr sz="1600"/>
                    </a:p>
                  </a:txBody>
                  <a:tcPr marT="91425" marB="91425" marR="91425" marL="91425" anchor="ctr"/>
                </a:tc>
              </a:tr>
              <a:tr h="953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Residential</a:t>
                      </a:r>
                      <a:endParaRPr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$200,000</a:t>
                      </a:r>
                      <a:endParaRPr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$341.09</a:t>
                      </a:r>
                      <a:endParaRPr b="1"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$28.42</a:t>
                      </a:r>
                      <a:endParaRPr sz="1600"/>
                    </a:p>
                  </a:txBody>
                  <a:tcPr marT="91425" marB="91425" marR="91425" marL="91425" anchor="ctr"/>
                </a:tc>
              </a:tr>
              <a:tr h="953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Commercial</a:t>
                      </a:r>
                      <a:endParaRPr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$250,000</a:t>
                      </a:r>
                      <a:endParaRPr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$911.25</a:t>
                      </a:r>
                      <a:endParaRPr b="1"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$75.94</a:t>
                      </a:r>
                      <a:endParaRPr sz="1600"/>
                    </a:p>
                  </a:txBody>
                  <a:tcPr marT="91425" marB="91425" marR="91425" marL="91425" anchor="ctr"/>
                </a:tc>
              </a:tr>
              <a:tr h="953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Agricultural</a:t>
                      </a:r>
                      <a:endParaRPr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100 acres</a:t>
                      </a:r>
                      <a:endParaRPr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$160.56</a:t>
                      </a:r>
                      <a:endParaRPr b="1"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$13.38</a:t>
                      </a:r>
                      <a:endParaRPr sz="1600"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300" name="Google Shape;300;p46"/>
          <p:cNvSpPr txBox="1"/>
          <p:nvPr/>
        </p:nvSpPr>
        <p:spPr>
          <a:xfrm>
            <a:off x="128600" y="4733625"/>
            <a:ext cx="8768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*Data represented comes from analysis by the district’s financial advisor, Piper Sandler as of x/xx. Values are subject to change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20" y="0"/>
            <a:ext cx="799696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7"/>
          <p:cNvSpPr/>
          <p:nvPr/>
        </p:nvSpPr>
        <p:spPr>
          <a:xfrm>
            <a:off x="3715575" y="2437200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47"/>
          <p:cNvSpPr/>
          <p:nvPr/>
        </p:nvSpPr>
        <p:spPr>
          <a:xfrm>
            <a:off x="1901800" y="3132508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47"/>
          <p:cNvSpPr/>
          <p:nvPr/>
        </p:nvSpPr>
        <p:spPr>
          <a:xfrm>
            <a:off x="4324000" y="2168100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47"/>
          <p:cNvSpPr/>
          <p:nvPr/>
        </p:nvSpPr>
        <p:spPr>
          <a:xfrm>
            <a:off x="4932450" y="1547000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Google Shape;310;p47"/>
          <p:cNvSpPr/>
          <p:nvPr/>
        </p:nvSpPr>
        <p:spPr>
          <a:xfrm>
            <a:off x="5526050" y="1400375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Google Shape;311;p47"/>
          <p:cNvSpPr/>
          <p:nvPr/>
        </p:nvSpPr>
        <p:spPr>
          <a:xfrm>
            <a:off x="6142078" y="1277900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47"/>
          <p:cNvSpPr/>
          <p:nvPr/>
        </p:nvSpPr>
        <p:spPr>
          <a:xfrm>
            <a:off x="7366200" y="1008800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47"/>
          <p:cNvSpPr/>
          <p:nvPr/>
        </p:nvSpPr>
        <p:spPr>
          <a:xfrm>
            <a:off x="1306025" y="580918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4" name="Google Shape;314;p47"/>
          <p:cNvSpPr/>
          <p:nvPr/>
        </p:nvSpPr>
        <p:spPr>
          <a:xfrm>
            <a:off x="1306025" y="872446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47"/>
          <p:cNvSpPr/>
          <p:nvPr/>
        </p:nvSpPr>
        <p:spPr>
          <a:xfrm>
            <a:off x="1306025" y="1163818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47"/>
          <p:cNvSpPr txBox="1"/>
          <p:nvPr/>
        </p:nvSpPr>
        <p:spPr>
          <a:xfrm>
            <a:off x="1622300" y="542476"/>
            <a:ext cx="37905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Voted PPEL Only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47"/>
          <p:cNvSpPr txBox="1"/>
          <p:nvPr/>
        </p:nvSpPr>
        <p:spPr>
          <a:xfrm>
            <a:off x="1622289" y="830292"/>
            <a:ext cx="37905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Debt Service Levy Only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47"/>
          <p:cNvSpPr txBox="1"/>
          <p:nvPr/>
        </p:nvSpPr>
        <p:spPr>
          <a:xfrm>
            <a:off x="1622296" y="1139275"/>
            <a:ext cx="23700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Debt Service AND Voted PPEL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47"/>
          <p:cNvSpPr/>
          <p:nvPr/>
        </p:nvSpPr>
        <p:spPr>
          <a:xfrm>
            <a:off x="7952200" y="739700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47"/>
          <p:cNvSpPr/>
          <p:nvPr/>
        </p:nvSpPr>
        <p:spPr>
          <a:xfrm>
            <a:off x="6754138" y="1228971"/>
            <a:ext cx="336300" cy="26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47" y="192875"/>
            <a:ext cx="8750100" cy="479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Central Decatur Bond History</a:t>
            </a:r>
            <a:endParaRPr sz="3400"/>
          </a:p>
        </p:txBody>
      </p:sp>
      <p:graphicFrame>
        <p:nvGraphicFramePr>
          <p:cNvPr id="331" name="Google Shape;331;p49"/>
          <p:cNvGraphicFramePr/>
          <p:nvPr/>
        </p:nvGraphicFramePr>
        <p:xfrm>
          <a:off x="351538" y="91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{038850AD-9EBC-4C5C-A414-A269686DB15B}</a:tableStyleId>
              </a:tblPr>
              <a:tblGrid>
                <a:gridCol w="1168125"/>
                <a:gridCol w="3045650"/>
                <a:gridCol w="2106900"/>
                <a:gridCol w="2106900"/>
              </a:tblGrid>
              <a:tr h="1022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/>
                        <a:t>YEAR</a:t>
                      </a:r>
                      <a:endParaRPr b="1" i="1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/>
                        <a:t>PROJECT</a:t>
                      </a:r>
                      <a:endParaRPr b="1" i="1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/>
                        <a:t> TOTAL BOND AMOUNT</a:t>
                      </a:r>
                      <a:endParaRPr b="1" i="1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/>
                        <a:t>TODAY’S COST</a:t>
                      </a:r>
                      <a:endParaRPr b="1" i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800"/>
                        <a:t>(2027 Dollars)</a:t>
                      </a:r>
                      <a:endParaRPr b="1" i="1" sz="800"/>
                    </a:p>
                  </a:txBody>
                  <a:tcPr marT="91425" marB="91425" marR="91425" marL="91425" anchor="ctr"/>
                </a:tc>
              </a:tr>
              <a:tr h="929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2026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One Campus Master Plan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$11,400,000</a:t>
                      </a:r>
                      <a:endParaRPr sz="1800"/>
                    </a:p>
                  </a:txBody>
                  <a:tcPr marT="91425" marB="91425" marR="91425" marL="91425" anchor="ctr"/>
                </a:tc>
              </a:tr>
              <a:tr h="1022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2001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North Elementary &amp; South Elementary PK Addition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$5,502,905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$12,360,000</a:t>
                      </a:r>
                      <a:endParaRPr sz="1800"/>
                    </a:p>
                  </a:txBody>
                  <a:tcPr marT="91425" marB="91425" marR="91425" marL="91425" anchor="ctr"/>
                </a:tc>
              </a:tr>
              <a:tr h="929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1985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Jr-Sr High School Building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Unknown at this time. </a:t>
                      </a:r>
                      <a:endParaRPr sz="1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$36,000,000</a:t>
                      </a:r>
                      <a:endParaRPr sz="1800"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Central Decatur Recent &amp; Annual Projects</a:t>
            </a:r>
            <a:endParaRPr sz="3400"/>
          </a:p>
        </p:txBody>
      </p:sp>
      <p:sp>
        <p:nvSpPr>
          <p:cNvPr id="337" name="Google Shape;337;p50"/>
          <p:cNvSpPr txBox="1"/>
          <p:nvPr/>
        </p:nvSpPr>
        <p:spPr>
          <a:xfrm>
            <a:off x="257175" y="932250"/>
            <a:ext cx="8583300" cy="4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Recent Capital Projects: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(2023) Fluid Cooler, Gym HVAC, &amp; Roof Coatings: $1,857,300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(2015) Football/Track Upgrades &amp; Bus Barn: $5,275,335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Ongoing Maintenance/Transportation Needs: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Annual </a:t>
            </a: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Maintenance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: ~$50,000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Annual </a:t>
            </a: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Technology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: ~$175,000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Annual </a:t>
            </a: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Transportaion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: ~$150,000 (Cost of a bus = $135,000)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Annual </a:t>
            </a: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Debt Service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: ~$544,000 (retires in 2029 &amp; 2030)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Total Annnual SAVE/PPEL Revenues: ~$900,000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0000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1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and Why Now?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 of Facility Planning</a:t>
            </a: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2399125" y="1627450"/>
            <a:ext cx="1233600" cy="377400"/>
          </a:xfrm>
          <a:prstGeom prst="roundRect">
            <a:avLst>
              <a:gd fmla="val 50000" name="adj"/>
            </a:avLst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346725" y="1044775"/>
            <a:ext cx="65784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   D   J   F   M   A   M   J   J   A   S   O   N   D   J   F   M   A   M   J   J   A   S   O   N   D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3" name="Google Shape;93;p16"/>
          <p:cNvCxnSpPr/>
          <p:nvPr/>
        </p:nvCxnSpPr>
        <p:spPr>
          <a:xfrm>
            <a:off x="321475" y="1470720"/>
            <a:ext cx="8623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" name="Google Shape;94;p16"/>
          <p:cNvSpPr txBox="1"/>
          <p:nvPr/>
        </p:nvSpPr>
        <p:spPr>
          <a:xfrm>
            <a:off x="2310425" y="715275"/>
            <a:ext cx="6633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2024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299625" y="715275"/>
            <a:ext cx="7749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2025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7120545" y="715275"/>
            <a:ext cx="8712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2026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3970150" y="2343837"/>
            <a:ext cx="1342200" cy="377400"/>
          </a:xfrm>
          <a:prstGeom prst="roundRect">
            <a:avLst>
              <a:gd fmla="val 50000" name="adj"/>
            </a:avLst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5497200" y="3060225"/>
            <a:ext cx="811500" cy="377400"/>
          </a:xfrm>
          <a:prstGeom prst="roundRect">
            <a:avLst>
              <a:gd fmla="val 50000" name="adj"/>
            </a:avLst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6123850" y="3776612"/>
            <a:ext cx="1157400" cy="377400"/>
          </a:xfrm>
          <a:prstGeom prst="roundRect">
            <a:avLst>
              <a:gd fmla="val 50000" name="adj"/>
            </a:avLst>
          </a:prstGeom>
          <a:solidFill>
            <a:srgbClr val="ED1C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7442000" y="4493000"/>
            <a:ext cx="1253700" cy="377400"/>
          </a:xfrm>
          <a:prstGeom prst="roundRect">
            <a:avLst>
              <a:gd fmla="val 50000" name="adj"/>
            </a:avLst>
          </a:prstGeom>
          <a:solidFill>
            <a:srgbClr val="F29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341144" y="1627445"/>
            <a:ext cx="18849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ASSESSMENT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BOARD SESSIONS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STAFF SESSIONS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TASK FORCE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COMMUNICATION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5643992" y="3176625"/>
            <a:ext cx="144600" cy="144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5979242" y="3176625"/>
            <a:ext cx="144600" cy="144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6213992" y="3892303"/>
            <a:ext cx="144600" cy="144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6422670" y="3892303"/>
            <a:ext cx="144600" cy="144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6639385" y="3892303"/>
            <a:ext cx="144600" cy="144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7" name="Google Shape;107;p16"/>
          <p:cNvCxnSpPr/>
          <p:nvPr/>
        </p:nvCxnSpPr>
        <p:spPr>
          <a:xfrm rot="10800000">
            <a:off x="6927640" y="2845050"/>
            <a:ext cx="0" cy="147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" name="Google Shape;108;p16"/>
          <p:cNvSpPr txBox="1"/>
          <p:nvPr/>
        </p:nvSpPr>
        <p:spPr>
          <a:xfrm rot="-5400000">
            <a:off x="6322226" y="2734962"/>
            <a:ext cx="10200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TODAY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9" name="Google Shape;109;p16"/>
          <p:cNvCxnSpPr/>
          <p:nvPr/>
        </p:nvCxnSpPr>
        <p:spPr>
          <a:xfrm flipH="1" rot="10800000">
            <a:off x="7217365" y="3479750"/>
            <a:ext cx="423000" cy="42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6"/>
          <p:cNvCxnSpPr/>
          <p:nvPr/>
        </p:nvCxnSpPr>
        <p:spPr>
          <a:xfrm>
            <a:off x="7642915" y="3479750"/>
            <a:ext cx="125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" name="Google Shape;111;p16"/>
          <p:cNvSpPr txBox="1"/>
          <p:nvPr/>
        </p:nvSpPr>
        <p:spPr>
          <a:xfrm>
            <a:off x="7596925" y="3060225"/>
            <a:ext cx="14445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BOARD RECOMMENDATION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8415470" y="4609403"/>
            <a:ext cx="144600" cy="144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8039970" y="4091012"/>
            <a:ext cx="10908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POTENTIAL BOND VOTE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6856085" y="3892303"/>
            <a:ext cx="144600" cy="144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2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7072785" y="3892303"/>
            <a:ext cx="144600" cy="144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2"/>
          <p:cNvSpPr txBox="1"/>
          <p:nvPr>
            <p:ph type="ctrTitle"/>
          </p:nvPr>
        </p:nvSpPr>
        <p:spPr>
          <a:xfrm>
            <a:off x="859925" y="1366250"/>
            <a:ext cx="7823100" cy="219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-5029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Enrollment</a:t>
            </a:r>
            <a:endParaRPr/>
          </a:p>
          <a:p>
            <a:pPr indent="-5029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Fiscal Responsibility</a:t>
            </a:r>
            <a:endParaRPr/>
          </a:p>
          <a:p>
            <a:pPr indent="-5029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Operational Efficiency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3"/>
          <p:cNvSpPr txBox="1"/>
          <p:nvPr>
            <p:ph type="ctrTitle"/>
          </p:nvPr>
        </p:nvSpPr>
        <p:spPr>
          <a:xfrm>
            <a:off x="803675" y="2104950"/>
            <a:ext cx="77769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"/>
              <a:t>Enrollment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Historical &amp; Projected Enrollment</a:t>
            </a:r>
            <a:endParaRPr sz="3400"/>
          </a:p>
        </p:txBody>
      </p:sp>
      <p:pic>
        <p:nvPicPr>
          <p:cNvPr id="358" name="Google Shape;358;p54"/>
          <p:cNvPicPr preferRelativeResize="0"/>
          <p:nvPr/>
        </p:nvPicPr>
        <p:blipFill rotWithShape="1">
          <a:blip r:embed="rId3">
            <a:alphaModFix/>
          </a:blip>
          <a:srcRect b="6104" l="885" r="5997" t="10854"/>
          <a:stretch/>
        </p:blipFill>
        <p:spPr>
          <a:xfrm>
            <a:off x="522375" y="916200"/>
            <a:ext cx="8176899" cy="39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4"/>
          <p:cNvSpPr txBox="1"/>
          <p:nvPr/>
        </p:nvSpPr>
        <p:spPr>
          <a:xfrm>
            <a:off x="1125125" y="723298"/>
            <a:ext cx="5787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736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54"/>
          <p:cNvSpPr txBox="1"/>
          <p:nvPr/>
        </p:nvSpPr>
        <p:spPr>
          <a:xfrm>
            <a:off x="2483050" y="723298"/>
            <a:ext cx="5787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706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54"/>
          <p:cNvSpPr txBox="1"/>
          <p:nvPr/>
        </p:nvSpPr>
        <p:spPr>
          <a:xfrm>
            <a:off x="3745075" y="723298"/>
            <a:ext cx="5787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693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54"/>
          <p:cNvSpPr txBox="1"/>
          <p:nvPr/>
        </p:nvSpPr>
        <p:spPr>
          <a:xfrm>
            <a:off x="7596125" y="723298"/>
            <a:ext cx="5787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528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54"/>
          <p:cNvSpPr txBox="1"/>
          <p:nvPr/>
        </p:nvSpPr>
        <p:spPr>
          <a:xfrm>
            <a:off x="6452025" y="723298"/>
            <a:ext cx="5787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647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4" name="Google Shape;364;p54"/>
          <p:cNvCxnSpPr/>
          <p:nvPr/>
        </p:nvCxnSpPr>
        <p:spPr>
          <a:xfrm rot="10800000">
            <a:off x="2089550" y="739275"/>
            <a:ext cx="0" cy="81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5" name="Google Shape;365;p54"/>
          <p:cNvCxnSpPr/>
          <p:nvPr/>
        </p:nvCxnSpPr>
        <p:spPr>
          <a:xfrm rot="10800000">
            <a:off x="3407575" y="763625"/>
            <a:ext cx="0" cy="81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6" name="Google Shape;366;p54"/>
          <p:cNvCxnSpPr/>
          <p:nvPr/>
        </p:nvCxnSpPr>
        <p:spPr>
          <a:xfrm rot="10800000">
            <a:off x="4661275" y="763625"/>
            <a:ext cx="0" cy="81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7" name="Google Shape;367;p54"/>
          <p:cNvCxnSpPr/>
          <p:nvPr/>
        </p:nvCxnSpPr>
        <p:spPr>
          <a:xfrm rot="10800000">
            <a:off x="5987350" y="875100"/>
            <a:ext cx="0" cy="81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8" name="Google Shape;368;p54"/>
          <p:cNvCxnSpPr/>
          <p:nvPr/>
        </p:nvCxnSpPr>
        <p:spPr>
          <a:xfrm rot="10800000">
            <a:off x="7313425" y="827775"/>
            <a:ext cx="0" cy="81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9" name="Google Shape;369;p54"/>
          <p:cNvSpPr txBox="1"/>
          <p:nvPr/>
        </p:nvSpPr>
        <p:spPr>
          <a:xfrm>
            <a:off x="5098538" y="723298"/>
            <a:ext cx="5787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664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Net Open Enrollment</a:t>
            </a:r>
            <a:endParaRPr sz="3400"/>
          </a:p>
        </p:txBody>
      </p:sp>
      <p:pic>
        <p:nvPicPr>
          <p:cNvPr id="375" name="Google Shape;375;p55"/>
          <p:cNvPicPr preferRelativeResize="0"/>
          <p:nvPr/>
        </p:nvPicPr>
        <p:blipFill rotWithShape="1">
          <a:blip r:embed="rId3">
            <a:alphaModFix/>
          </a:blip>
          <a:srcRect b="6327" l="812" r="6946" t="11287"/>
          <a:stretch/>
        </p:blipFill>
        <p:spPr>
          <a:xfrm>
            <a:off x="176800" y="992431"/>
            <a:ext cx="8748051" cy="380547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76" name="Google Shape;376;p55"/>
          <p:cNvCxnSpPr/>
          <p:nvPr/>
        </p:nvCxnSpPr>
        <p:spPr>
          <a:xfrm rot="10800000">
            <a:off x="1888625" y="1125275"/>
            <a:ext cx="0" cy="348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55"/>
          <p:cNvCxnSpPr/>
          <p:nvPr/>
        </p:nvCxnSpPr>
        <p:spPr>
          <a:xfrm rot="10800000">
            <a:off x="5722150" y="1133150"/>
            <a:ext cx="0" cy="347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8" name="Google Shape;378;p55"/>
          <p:cNvSpPr txBox="1"/>
          <p:nvPr/>
        </p:nvSpPr>
        <p:spPr>
          <a:xfrm rot="-5400000">
            <a:off x="691065" y="1788018"/>
            <a:ext cx="20253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North Elementary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55"/>
          <p:cNvSpPr txBox="1"/>
          <p:nvPr/>
        </p:nvSpPr>
        <p:spPr>
          <a:xfrm rot="-5400000">
            <a:off x="4524580" y="3447710"/>
            <a:ext cx="20253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Football/Track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Grade Level Enrollment</a:t>
            </a:r>
            <a:endParaRPr sz="3400"/>
          </a:p>
        </p:txBody>
      </p:sp>
      <p:pic>
        <p:nvPicPr>
          <p:cNvPr id="385" name="Google Shape;38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050" y="771450"/>
            <a:ext cx="6669912" cy="421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7"/>
          <p:cNvSpPr txBox="1"/>
          <p:nvPr>
            <p:ph type="ctrTitle"/>
          </p:nvPr>
        </p:nvSpPr>
        <p:spPr>
          <a:xfrm>
            <a:off x="414625" y="192812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Fiscal Responsibility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Build vs. Renovate South</a:t>
            </a:r>
            <a:endParaRPr sz="3400"/>
          </a:p>
        </p:txBody>
      </p:sp>
      <p:sp>
        <p:nvSpPr>
          <p:cNvPr id="396" name="Google Shape;396;p58"/>
          <p:cNvSpPr txBox="1"/>
          <p:nvPr>
            <p:ph idx="1" type="body"/>
          </p:nvPr>
        </p:nvSpPr>
        <p:spPr>
          <a:xfrm>
            <a:off x="471900" y="2015516"/>
            <a:ext cx="3999900" cy="2710200"/>
          </a:xfrm>
          <a:prstGeom prst="rect">
            <a:avLst/>
          </a:prstGeom>
          <a:solidFill>
            <a:srgbClr val="C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BUILD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$10.5M*</a:t>
            </a:r>
            <a:endParaRPr sz="4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*Total cost to consolidate to one facility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7" name="Google Shape;397;p58"/>
          <p:cNvSpPr txBox="1"/>
          <p:nvPr>
            <p:ph idx="2" type="body"/>
          </p:nvPr>
        </p:nvSpPr>
        <p:spPr>
          <a:xfrm>
            <a:off x="4694250" y="2015516"/>
            <a:ext cx="3999900" cy="2710200"/>
          </a:xfrm>
          <a:prstGeom prst="rect">
            <a:avLst/>
          </a:prstGeom>
          <a:solidFill>
            <a:srgbClr val="9E9E9E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RENOVATE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$8.2M*</a:t>
            </a:r>
            <a:endParaRPr sz="4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*Projected budget to rectify known deficiencies from facility assessment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425" y="186250"/>
            <a:ext cx="5551876" cy="43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6150" y="3160750"/>
            <a:ext cx="3311150" cy="1830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9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 Elementary Utilization</a:t>
            </a:r>
            <a:endParaRPr/>
          </a:p>
        </p:txBody>
      </p:sp>
      <p:sp>
        <p:nvSpPr>
          <p:cNvPr id="405" name="Google Shape;405;p59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Over 10,000 SF of redundant or un-utilized space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Renovate ~30,000 </a:t>
            </a:r>
            <a:r>
              <a:rPr lang="en" sz="1600"/>
              <a:t>square</a:t>
            </a:r>
            <a:r>
              <a:rPr lang="en" sz="1600"/>
              <a:t> feet or build ~20,000 square feet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 u="sng"/>
              <a:t>NO </a:t>
            </a:r>
            <a:r>
              <a:rPr lang="en" sz="1600"/>
              <a:t>Student Displacement During Construction w/ Build Option</a:t>
            </a:r>
            <a:endParaRPr sz="16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0"/>
          <p:cNvSpPr txBox="1"/>
          <p:nvPr>
            <p:ph type="ctrTitle"/>
          </p:nvPr>
        </p:nvSpPr>
        <p:spPr>
          <a:xfrm>
            <a:off x="414625" y="192812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Operational Efficiency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Operational Impacts</a:t>
            </a:r>
            <a:endParaRPr sz="3400"/>
          </a:p>
        </p:txBody>
      </p:sp>
      <p:sp>
        <p:nvSpPr>
          <p:cNvPr id="416" name="Google Shape;416;p61"/>
          <p:cNvSpPr txBox="1"/>
          <p:nvPr/>
        </p:nvSpPr>
        <p:spPr>
          <a:xfrm>
            <a:off x="168775" y="1920775"/>
            <a:ext cx="87678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b="1" lang="en" sz="1700" u="sng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 Month of Time Saved Annually Per Department</a:t>
            </a:r>
            <a:endParaRPr b="1" sz="1700" u="sng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b="1"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Transportation &amp; Food Service</a:t>
            </a:r>
            <a:endParaRPr b="1"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One location for pick-up &amp; drop-off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One location for food service prep &amp; delivery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b="1"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Increased Dedicated Educational Time</a:t>
            </a:r>
            <a:endParaRPr b="1"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Staff no longer need to travel to and from buildings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b="1"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Reduced Annual Maintenance Expenditures</a:t>
            </a:r>
            <a:endParaRPr b="1"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Less overall building area to maintain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One site to maintain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Newer 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facilities (lower annual maintenance costs)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0000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Master Planning Process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Operational Impacts (cont’d)</a:t>
            </a:r>
            <a:endParaRPr sz="3400"/>
          </a:p>
        </p:txBody>
      </p:sp>
      <p:sp>
        <p:nvSpPr>
          <p:cNvPr id="422" name="Google Shape;422;p62"/>
          <p:cNvSpPr txBox="1"/>
          <p:nvPr/>
        </p:nvSpPr>
        <p:spPr>
          <a:xfrm>
            <a:off x="168775" y="1920775"/>
            <a:ext cx="87678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Estimated $x00,000 in annual savings</a:t>
            </a:r>
            <a:endParaRPr sz="17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$2.3M premium estimated to pay back before bond is paid off (less than 20 years)</a:t>
            </a:r>
            <a:endParaRPr sz="17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3"/>
          <p:cNvSpPr txBox="1"/>
          <p:nvPr>
            <p:ph type="ctrTitle"/>
          </p:nvPr>
        </p:nvSpPr>
        <p:spPr>
          <a:xfrm>
            <a:off x="414625" y="192812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CTE Improvements?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Why CTE Improvements?</a:t>
            </a:r>
            <a:endParaRPr sz="3400"/>
          </a:p>
        </p:txBody>
      </p:sp>
      <p:sp>
        <p:nvSpPr>
          <p:cNvPr id="433" name="Google Shape;433;p64"/>
          <p:cNvSpPr txBox="1"/>
          <p:nvPr/>
        </p:nvSpPr>
        <p:spPr>
          <a:xfrm>
            <a:off x="168775" y="1920775"/>
            <a:ext cx="87678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Existing CTE infrastructure and finishes are largely original to 1985 and in need of improvement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Existing CTE programming is segmented and doesn’t function well with existing building layout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Strong CTE Programs are critical for rural Iowa districts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5"/>
          <p:cNvSpPr txBox="1"/>
          <p:nvPr>
            <p:ph idx="4294967295" type="body"/>
          </p:nvPr>
        </p:nvSpPr>
        <p:spPr>
          <a:xfrm>
            <a:off x="498275" y="631350"/>
            <a:ext cx="8494500" cy="3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 sz="3600">
                <a:solidFill>
                  <a:schemeClr val="lt1"/>
                </a:solidFill>
              </a:rPr>
              <a:t>Timeline</a:t>
            </a:r>
            <a:endParaRPr b="1" sz="3600"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 sz="3600">
                <a:solidFill>
                  <a:schemeClr val="lt1"/>
                </a:solidFill>
              </a:rPr>
              <a:t>The Master Planning Process</a:t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 sz="3600">
                <a:solidFill>
                  <a:schemeClr val="lt1"/>
                </a:solidFill>
              </a:rPr>
              <a:t>Master Plan Recommendation</a:t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 sz="3600">
                <a:solidFill>
                  <a:schemeClr val="lt1"/>
                </a:solidFill>
              </a:rPr>
              <a:t>Project Cost &amp; Tax Impact</a:t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 sz="3600">
                <a:solidFill>
                  <a:schemeClr val="lt1"/>
                </a:solidFill>
              </a:rPr>
              <a:t>Why and Why Now?</a:t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Pts val="3600"/>
              <a:buChar char="●"/>
            </a:pPr>
            <a:r>
              <a:rPr lang="en" sz="3600">
                <a:solidFill>
                  <a:srgbClr val="ED1C24"/>
                </a:solidFill>
              </a:rPr>
              <a:t>What’s Next</a:t>
            </a:r>
            <a:endParaRPr sz="3600">
              <a:solidFill>
                <a:srgbClr val="ED1C24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What’s Next</a:t>
            </a:r>
            <a:endParaRPr sz="3400"/>
          </a:p>
        </p:txBody>
      </p:sp>
      <p:sp>
        <p:nvSpPr>
          <p:cNvPr id="444" name="Google Shape;444;p66"/>
          <p:cNvSpPr txBox="1"/>
          <p:nvPr/>
        </p:nvSpPr>
        <p:spPr>
          <a:xfrm>
            <a:off x="168775" y="1920775"/>
            <a:ext cx="87678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b="1"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Board Meeting 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 May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Final project refinement by BOE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Master plan up for approval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b="1"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Petition signatures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(assumes board approval of master plan)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If you would like to be involved in gathering petition signatures, or help the district communicate the project, contact Becky Broich becky.broich@centraldecatur.org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b="1"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Referendum Campaign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(August - November)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0000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/>
          <p:nvPr>
            <p:ph type="ctrTitle"/>
          </p:nvPr>
        </p:nvSpPr>
        <p:spPr>
          <a:xfrm>
            <a:off x="460950" y="12128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Board and Task Force Want to Hear from YOU!</a:t>
            </a:r>
            <a:endParaRPr/>
          </a:p>
        </p:txBody>
      </p:sp>
      <p:sp>
        <p:nvSpPr>
          <p:cNvPr id="450" name="Google Shape;450;p67"/>
          <p:cNvSpPr txBox="1"/>
          <p:nvPr>
            <p:ph type="ctrTitle"/>
          </p:nvPr>
        </p:nvSpPr>
        <p:spPr>
          <a:xfrm>
            <a:off x="428800" y="2451200"/>
            <a:ext cx="8222100" cy="160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Please fill out the </a:t>
            </a:r>
            <a:r>
              <a:rPr b="1" lang="en" sz="1800"/>
              <a:t>feedback form</a:t>
            </a:r>
            <a:r>
              <a:rPr lang="en" sz="1800"/>
              <a:t> and hand it to a Denovo representative or Mr. Coffelt before leaving.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Please feel free to engage in conversation with a task force member or Denovo representative.</a:t>
            </a:r>
            <a:endParaRPr sz="1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Facility Assessment Highlights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Facility Assessment Highlights</a:t>
            </a:r>
            <a:endParaRPr/>
          </a:p>
        </p:txBody>
      </p:sp>
      <p:sp>
        <p:nvSpPr>
          <p:cNvPr id="131" name="Google Shape;131;p19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Completed March 2025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Detailed</a:t>
            </a:r>
            <a:r>
              <a:rPr lang="en" sz="1400"/>
              <a:t> analysis of building system conditions, maintenance needs, and priorities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Foundation of the district’s 5-year maintenance plan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Includes staff survey and input on most critical needs from their perspective</a:t>
            </a:r>
            <a:endParaRPr sz="1400"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16237">
            <a:off x="3892448" y="424971"/>
            <a:ext cx="2808000" cy="363387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07402">
            <a:off x="5718745" y="1092303"/>
            <a:ext cx="2785285" cy="360449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88" y="0"/>
            <a:ext cx="794902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88" y="0"/>
            <a:ext cx="794902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B22D9E5C3AA4DADA28B6537D1C4CE" ma:contentTypeVersion="14" ma:contentTypeDescription="Create a new document." ma:contentTypeScope="" ma:versionID="facb74c5702ace0085002badf7bc4c7c">
  <xsd:schema xmlns:xsd="http://www.w3.org/2001/XMLSchema" xmlns:xs="http://www.w3.org/2001/XMLSchema" xmlns:p="http://schemas.microsoft.com/office/2006/metadata/properties" xmlns:ns2="3ba4c3e7-d12e-406a-b380-0da9611c09ff" xmlns:ns3="3e183c3f-1700-44ca-b546-d13cb9799138" targetNamespace="http://schemas.microsoft.com/office/2006/metadata/properties" ma:root="true" ma:fieldsID="d9f62ca3fc957126301400013ab6116a" ns2:_="" ns3:_="">
    <xsd:import namespace="3ba4c3e7-d12e-406a-b380-0da9611c09ff"/>
    <xsd:import namespace="3e183c3f-1700-44ca-b546-d13cb97991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4c3e7-d12e-406a-b380-0da9611c09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8bc178c-4c3c-44ca-8ead-3f82e2c0d8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83c3f-1700-44ca-b546-d13cb979913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628520c-472f-40d9-a1bb-52ff186a3782}" ma:internalName="TaxCatchAll" ma:showField="CatchAllData" ma:web="3e183c3f-1700-44ca-b546-d13cb97991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a4c3e7-d12e-406a-b380-0da9611c09ff">
      <Terms xmlns="http://schemas.microsoft.com/office/infopath/2007/PartnerControls"/>
    </lcf76f155ced4ddcb4097134ff3c332f>
    <TaxCatchAll xmlns="3e183c3f-1700-44ca-b546-d13cb9799138" xsi:nil="true"/>
  </documentManagement>
</p:properties>
</file>

<file path=customXml/itemProps1.xml><?xml version="1.0" encoding="utf-8"?>
<ds:datastoreItem xmlns:ds="http://schemas.openxmlformats.org/officeDocument/2006/customXml" ds:itemID="{55385856-ABC1-487E-B932-15CC7EEB51F1}"/>
</file>

<file path=customXml/itemProps2.xml><?xml version="1.0" encoding="utf-8"?>
<ds:datastoreItem xmlns:ds="http://schemas.openxmlformats.org/officeDocument/2006/customXml" ds:itemID="{FBF88EDC-202A-4680-B020-E5C41DAA9449}"/>
</file>

<file path=customXml/itemProps3.xml><?xml version="1.0" encoding="utf-8"?>
<ds:datastoreItem xmlns:ds="http://schemas.openxmlformats.org/officeDocument/2006/customXml" ds:itemID="{09F0F350-4F25-4D85-A5BB-F90602321923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0x010100899B22D9E5C3AA4DADA28B6537D1C4CE</vt:lpwstr>
  </property>
</Properties>
</file>